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2" r:id="rId1"/>
  </p:sldMasterIdLst>
  <p:notesMasterIdLst>
    <p:notesMasterId r:id="rId28"/>
  </p:notesMasterIdLst>
  <p:sldIdLst>
    <p:sldId id="256" r:id="rId2"/>
    <p:sldId id="281" r:id="rId3"/>
    <p:sldId id="282" r:id="rId4"/>
    <p:sldId id="284" r:id="rId5"/>
    <p:sldId id="257" r:id="rId6"/>
    <p:sldId id="259" r:id="rId7"/>
    <p:sldId id="260" r:id="rId8"/>
    <p:sldId id="261" r:id="rId9"/>
    <p:sldId id="262" r:id="rId10"/>
    <p:sldId id="273" r:id="rId11"/>
    <p:sldId id="275" r:id="rId12"/>
    <p:sldId id="263" r:id="rId13"/>
    <p:sldId id="264" r:id="rId14"/>
    <p:sldId id="265" r:id="rId15"/>
    <p:sldId id="272" r:id="rId16"/>
    <p:sldId id="266" r:id="rId17"/>
    <p:sldId id="267" r:id="rId18"/>
    <p:sldId id="268" r:id="rId19"/>
    <p:sldId id="269" r:id="rId20"/>
    <p:sldId id="270" r:id="rId21"/>
    <p:sldId id="276" r:id="rId22"/>
    <p:sldId id="277" r:id="rId23"/>
    <p:sldId id="278" r:id="rId24"/>
    <p:sldId id="279" r:id="rId25"/>
    <p:sldId id="280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/>
    <p:restoredTop sz="71944"/>
  </p:normalViewPr>
  <p:slideViewPr>
    <p:cSldViewPr snapToGrid="0" snapToObjects="1">
      <p:cViewPr varScale="1">
        <p:scale>
          <a:sx n="47" d="100"/>
          <a:sy n="47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89414-F5A0-1847-8F29-0A73728E027A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7A525317-FDE2-F646-ACC8-779B0479E3FA}">
      <dgm:prSet phldrT="[Text]"/>
      <dgm:spPr/>
      <dgm:t>
        <a:bodyPr/>
        <a:lstStyle/>
        <a:p>
          <a:r>
            <a:rPr lang="en-US" dirty="0"/>
            <a:t>Political Globalization</a:t>
          </a:r>
        </a:p>
      </dgm:t>
    </dgm:pt>
    <dgm:pt modelId="{92E25874-2A27-0A4E-B93E-C429239E853B}" type="parTrans" cxnId="{9EDD58E9-10F5-7F42-8688-5C7A91705BA3}">
      <dgm:prSet/>
      <dgm:spPr/>
      <dgm:t>
        <a:bodyPr/>
        <a:lstStyle/>
        <a:p>
          <a:endParaRPr lang="en-US"/>
        </a:p>
      </dgm:t>
    </dgm:pt>
    <dgm:pt modelId="{39755916-5EB5-D145-93F3-C247E100921F}" type="sibTrans" cxnId="{9EDD58E9-10F5-7F42-8688-5C7A91705BA3}">
      <dgm:prSet/>
      <dgm:spPr/>
      <dgm:t>
        <a:bodyPr/>
        <a:lstStyle/>
        <a:p>
          <a:endParaRPr lang="en-US"/>
        </a:p>
      </dgm:t>
    </dgm:pt>
    <dgm:pt modelId="{9CE2180E-27EC-9843-A498-9D15E0736A0F}">
      <dgm:prSet phldrT="[Text]"/>
      <dgm:spPr/>
      <dgm:t>
        <a:bodyPr/>
        <a:lstStyle/>
        <a:p>
          <a:r>
            <a:rPr lang="en-US" dirty="0"/>
            <a:t>Social Globalization</a:t>
          </a:r>
        </a:p>
      </dgm:t>
    </dgm:pt>
    <dgm:pt modelId="{A5BCD42C-CB13-F34D-9DBA-6C951306BEB3}" type="parTrans" cxnId="{03FF5770-593C-F341-BA64-B72BD4D8D08A}">
      <dgm:prSet/>
      <dgm:spPr/>
      <dgm:t>
        <a:bodyPr/>
        <a:lstStyle/>
        <a:p>
          <a:endParaRPr lang="en-US"/>
        </a:p>
      </dgm:t>
    </dgm:pt>
    <dgm:pt modelId="{EAF68CAB-25B2-AE40-8E12-CBBCDAD4A1DE}" type="sibTrans" cxnId="{03FF5770-593C-F341-BA64-B72BD4D8D08A}">
      <dgm:prSet/>
      <dgm:spPr/>
      <dgm:t>
        <a:bodyPr/>
        <a:lstStyle/>
        <a:p>
          <a:endParaRPr lang="en-US"/>
        </a:p>
      </dgm:t>
    </dgm:pt>
    <dgm:pt modelId="{056B6820-0EE5-4E4D-9806-01AA3B5D1DB0}">
      <dgm:prSet phldrT="[Text]"/>
      <dgm:spPr/>
      <dgm:t>
        <a:bodyPr/>
        <a:lstStyle/>
        <a:p>
          <a:r>
            <a:rPr lang="en-US" dirty="0"/>
            <a:t>Economic Globalization</a:t>
          </a:r>
        </a:p>
      </dgm:t>
    </dgm:pt>
    <dgm:pt modelId="{5D1083A8-F3E6-1D49-A016-04FF6E2A4EC6}" type="parTrans" cxnId="{FEE13923-6D68-0948-AB73-5C1390AE18CF}">
      <dgm:prSet/>
      <dgm:spPr/>
      <dgm:t>
        <a:bodyPr/>
        <a:lstStyle/>
        <a:p>
          <a:endParaRPr lang="en-US"/>
        </a:p>
      </dgm:t>
    </dgm:pt>
    <dgm:pt modelId="{06091ECC-4B27-1242-901E-085D7BFC881B}" type="sibTrans" cxnId="{FEE13923-6D68-0948-AB73-5C1390AE18CF}">
      <dgm:prSet/>
      <dgm:spPr/>
      <dgm:t>
        <a:bodyPr/>
        <a:lstStyle/>
        <a:p>
          <a:endParaRPr lang="en-US"/>
        </a:p>
      </dgm:t>
    </dgm:pt>
    <dgm:pt modelId="{091DD7F9-40EA-1B41-8F90-D7F2A6A39808}" type="pres">
      <dgm:prSet presAssocID="{5B489414-F5A0-1847-8F29-0A73728E027A}" presName="compositeShape" presStyleCnt="0">
        <dgm:presLayoutVars>
          <dgm:chMax val="7"/>
          <dgm:dir/>
          <dgm:resizeHandles val="exact"/>
        </dgm:presLayoutVars>
      </dgm:prSet>
      <dgm:spPr/>
    </dgm:pt>
    <dgm:pt modelId="{568CAEE6-9D3A-1C40-89A9-20EE7E4F33A5}" type="pres">
      <dgm:prSet presAssocID="{5B489414-F5A0-1847-8F29-0A73728E027A}" presName="wedge1" presStyleLbl="node1" presStyleIdx="0" presStyleCnt="3"/>
      <dgm:spPr/>
    </dgm:pt>
    <dgm:pt modelId="{DEF832B9-9F44-FC49-864B-97E9F0DAF561}" type="pres">
      <dgm:prSet presAssocID="{5B489414-F5A0-1847-8F29-0A73728E027A}" presName="dummy1a" presStyleCnt="0"/>
      <dgm:spPr/>
    </dgm:pt>
    <dgm:pt modelId="{D773EC62-9F3D-674E-A250-2B8F5AC17639}" type="pres">
      <dgm:prSet presAssocID="{5B489414-F5A0-1847-8F29-0A73728E027A}" presName="dummy1b" presStyleCnt="0"/>
      <dgm:spPr/>
    </dgm:pt>
    <dgm:pt modelId="{4B1CD333-E1A1-9643-AB0E-2167A933D487}" type="pres">
      <dgm:prSet presAssocID="{5B489414-F5A0-1847-8F29-0A73728E027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EEC6299-4D10-7940-B774-57994BCC747B}" type="pres">
      <dgm:prSet presAssocID="{5B489414-F5A0-1847-8F29-0A73728E027A}" presName="wedge2" presStyleLbl="node1" presStyleIdx="1" presStyleCnt="3"/>
      <dgm:spPr/>
    </dgm:pt>
    <dgm:pt modelId="{ECAD2D81-CEB4-6E47-9CD6-D8560EEF27B5}" type="pres">
      <dgm:prSet presAssocID="{5B489414-F5A0-1847-8F29-0A73728E027A}" presName="dummy2a" presStyleCnt="0"/>
      <dgm:spPr/>
    </dgm:pt>
    <dgm:pt modelId="{84E7BF87-92F8-E34B-8689-069B600C5F4F}" type="pres">
      <dgm:prSet presAssocID="{5B489414-F5A0-1847-8F29-0A73728E027A}" presName="dummy2b" presStyleCnt="0"/>
      <dgm:spPr/>
    </dgm:pt>
    <dgm:pt modelId="{BA99F1EA-6DBA-9B48-A7BC-914F639A6180}" type="pres">
      <dgm:prSet presAssocID="{5B489414-F5A0-1847-8F29-0A73728E027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DA259B-2980-BC4E-975B-10A0E9CA29BB}" type="pres">
      <dgm:prSet presAssocID="{5B489414-F5A0-1847-8F29-0A73728E027A}" presName="wedge3" presStyleLbl="node1" presStyleIdx="2" presStyleCnt="3"/>
      <dgm:spPr/>
    </dgm:pt>
    <dgm:pt modelId="{B32165DC-CB9B-AA4C-9556-7C6984E1502C}" type="pres">
      <dgm:prSet presAssocID="{5B489414-F5A0-1847-8F29-0A73728E027A}" presName="dummy3a" presStyleCnt="0"/>
      <dgm:spPr/>
    </dgm:pt>
    <dgm:pt modelId="{46D15583-E76A-024F-BDE7-6EDA855BD959}" type="pres">
      <dgm:prSet presAssocID="{5B489414-F5A0-1847-8F29-0A73728E027A}" presName="dummy3b" presStyleCnt="0"/>
      <dgm:spPr/>
    </dgm:pt>
    <dgm:pt modelId="{2EA09532-6633-584C-B92A-3078A3BCFA28}" type="pres">
      <dgm:prSet presAssocID="{5B489414-F5A0-1847-8F29-0A73728E027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666C910-4E5D-F549-A10A-2BC74991C45B}" type="pres">
      <dgm:prSet presAssocID="{39755916-5EB5-D145-93F3-C247E100921F}" presName="arrowWedge1" presStyleLbl="fgSibTrans2D1" presStyleIdx="0" presStyleCnt="3"/>
      <dgm:spPr/>
    </dgm:pt>
    <dgm:pt modelId="{87B94439-B9FD-924F-979B-A0918622FE6C}" type="pres">
      <dgm:prSet presAssocID="{EAF68CAB-25B2-AE40-8E12-CBBCDAD4A1DE}" presName="arrowWedge2" presStyleLbl="fgSibTrans2D1" presStyleIdx="1" presStyleCnt="3"/>
      <dgm:spPr/>
    </dgm:pt>
    <dgm:pt modelId="{E3FA3924-2ECE-2942-A203-B35A302D53AD}" type="pres">
      <dgm:prSet presAssocID="{06091ECC-4B27-1242-901E-085D7BFC881B}" presName="arrowWedge3" presStyleLbl="fgSibTrans2D1" presStyleIdx="2" presStyleCnt="3"/>
      <dgm:spPr/>
    </dgm:pt>
  </dgm:ptLst>
  <dgm:cxnLst>
    <dgm:cxn modelId="{9E5B2E19-AAC3-3449-BAD0-93958A688C57}" type="presOf" srcId="{7A525317-FDE2-F646-ACC8-779B0479E3FA}" destId="{4B1CD333-E1A1-9643-AB0E-2167A933D487}" srcOrd="1" destOrd="0" presId="urn:microsoft.com/office/officeart/2005/8/layout/cycle8"/>
    <dgm:cxn modelId="{FEE13923-6D68-0948-AB73-5C1390AE18CF}" srcId="{5B489414-F5A0-1847-8F29-0A73728E027A}" destId="{056B6820-0EE5-4E4D-9806-01AA3B5D1DB0}" srcOrd="2" destOrd="0" parTransId="{5D1083A8-F3E6-1D49-A016-04FF6E2A4EC6}" sibTransId="{06091ECC-4B27-1242-901E-085D7BFC881B}"/>
    <dgm:cxn modelId="{18F8694A-47B0-A14D-812B-3CC87DFA09B0}" type="presOf" srcId="{9CE2180E-27EC-9843-A498-9D15E0736A0F}" destId="{0EEC6299-4D10-7940-B774-57994BCC747B}" srcOrd="0" destOrd="0" presId="urn:microsoft.com/office/officeart/2005/8/layout/cycle8"/>
    <dgm:cxn modelId="{65769A63-3F25-7546-A26F-573D21ABAA32}" type="presOf" srcId="{5B489414-F5A0-1847-8F29-0A73728E027A}" destId="{091DD7F9-40EA-1B41-8F90-D7F2A6A39808}" srcOrd="0" destOrd="0" presId="urn:microsoft.com/office/officeart/2005/8/layout/cycle8"/>
    <dgm:cxn modelId="{03FF5770-593C-F341-BA64-B72BD4D8D08A}" srcId="{5B489414-F5A0-1847-8F29-0A73728E027A}" destId="{9CE2180E-27EC-9843-A498-9D15E0736A0F}" srcOrd="1" destOrd="0" parTransId="{A5BCD42C-CB13-F34D-9DBA-6C951306BEB3}" sibTransId="{EAF68CAB-25B2-AE40-8E12-CBBCDAD4A1DE}"/>
    <dgm:cxn modelId="{68FEFD7A-7BE7-A043-B733-6A9F9EC4FFA4}" type="presOf" srcId="{056B6820-0EE5-4E4D-9806-01AA3B5D1DB0}" destId="{2EA09532-6633-584C-B92A-3078A3BCFA28}" srcOrd="1" destOrd="0" presId="urn:microsoft.com/office/officeart/2005/8/layout/cycle8"/>
    <dgm:cxn modelId="{2FE8C98F-0651-A847-89CF-9581338BC641}" type="presOf" srcId="{056B6820-0EE5-4E4D-9806-01AA3B5D1DB0}" destId="{4DDA259B-2980-BC4E-975B-10A0E9CA29BB}" srcOrd="0" destOrd="0" presId="urn:microsoft.com/office/officeart/2005/8/layout/cycle8"/>
    <dgm:cxn modelId="{7896CCBC-3964-C147-881C-48002FE4F99B}" type="presOf" srcId="{7A525317-FDE2-F646-ACC8-779B0479E3FA}" destId="{568CAEE6-9D3A-1C40-89A9-20EE7E4F33A5}" srcOrd="0" destOrd="0" presId="urn:microsoft.com/office/officeart/2005/8/layout/cycle8"/>
    <dgm:cxn modelId="{AC06F5DB-BE0F-7349-88E7-73AD7456A2F6}" type="presOf" srcId="{9CE2180E-27EC-9843-A498-9D15E0736A0F}" destId="{BA99F1EA-6DBA-9B48-A7BC-914F639A6180}" srcOrd="1" destOrd="0" presId="urn:microsoft.com/office/officeart/2005/8/layout/cycle8"/>
    <dgm:cxn modelId="{9EDD58E9-10F5-7F42-8688-5C7A91705BA3}" srcId="{5B489414-F5A0-1847-8F29-0A73728E027A}" destId="{7A525317-FDE2-F646-ACC8-779B0479E3FA}" srcOrd="0" destOrd="0" parTransId="{92E25874-2A27-0A4E-B93E-C429239E853B}" sibTransId="{39755916-5EB5-D145-93F3-C247E100921F}"/>
    <dgm:cxn modelId="{A7FDB3DF-2DA6-C642-9504-F2D5A1DE61BA}" type="presParOf" srcId="{091DD7F9-40EA-1B41-8F90-D7F2A6A39808}" destId="{568CAEE6-9D3A-1C40-89A9-20EE7E4F33A5}" srcOrd="0" destOrd="0" presId="urn:microsoft.com/office/officeart/2005/8/layout/cycle8"/>
    <dgm:cxn modelId="{448C1B4D-6322-C348-9B36-BDD3582ECB70}" type="presParOf" srcId="{091DD7F9-40EA-1B41-8F90-D7F2A6A39808}" destId="{DEF832B9-9F44-FC49-864B-97E9F0DAF561}" srcOrd="1" destOrd="0" presId="urn:microsoft.com/office/officeart/2005/8/layout/cycle8"/>
    <dgm:cxn modelId="{6B0AD0D1-9D4D-8140-8664-2D6A423FC005}" type="presParOf" srcId="{091DD7F9-40EA-1B41-8F90-D7F2A6A39808}" destId="{D773EC62-9F3D-674E-A250-2B8F5AC17639}" srcOrd="2" destOrd="0" presId="urn:microsoft.com/office/officeart/2005/8/layout/cycle8"/>
    <dgm:cxn modelId="{E89917B9-CD85-A746-AF98-2960602A1DF7}" type="presParOf" srcId="{091DD7F9-40EA-1B41-8F90-D7F2A6A39808}" destId="{4B1CD333-E1A1-9643-AB0E-2167A933D487}" srcOrd="3" destOrd="0" presId="urn:microsoft.com/office/officeart/2005/8/layout/cycle8"/>
    <dgm:cxn modelId="{AF5ADFFA-DC05-EC44-A2E1-FE29978681CE}" type="presParOf" srcId="{091DD7F9-40EA-1B41-8F90-D7F2A6A39808}" destId="{0EEC6299-4D10-7940-B774-57994BCC747B}" srcOrd="4" destOrd="0" presId="urn:microsoft.com/office/officeart/2005/8/layout/cycle8"/>
    <dgm:cxn modelId="{E92DCC10-FA63-A84B-9517-3275AB7BF7B4}" type="presParOf" srcId="{091DD7F9-40EA-1B41-8F90-D7F2A6A39808}" destId="{ECAD2D81-CEB4-6E47-9CD6-D8560EEF27B5}" srcOrd="5" destOrd="0" presId="urn:microsoft.com/office/officeart/2005/8/layout/cycle8"/>
    <dgm:cxn modelId="{F0149F23-B7B2-E541-B919-0CFBDD7298A1}" type="presParOf" srcId="{091DD7F9-40EA-1B41-8F90-D7F2A6A39808}" destId="{84E7BF87-92F8-E34B-8689-069B600C5F4F}" srcOrd="6" destOrd="0" presId="urn:microsoft.com/office/officeart/2005/8/layout/cycle8"/>
    <dgm:cxn modelId="{B24A74AD-DB7F-E946-AE7C-2E4BBA36BDBC}" type="presParOf" srcId="{091DD7F9-40EA-1B41-8F90-D7F2A6A39808}" destId="{BA99F1EA-6DBA-9B48-A7BC-914F639A6180}" srcOrd="7" destOrd="0" presId="urn:microsoft.com/office/officeart/2005/8/layout/cycle8"/>
    <dgm:cxn modelId="{74041543-67AD-5C40-863D-C713B420820B}" type="presParOf" srcId="{091DD7F9-40EA-1B41-8F90-D7F2A6A39808}" destId="{4DDA259B-2980-BC4E-975B-10A0E9CA29BB}" srcOrd="8" destOrd="0" presId="urn:microsoft.com/office/officeart/2005/8/layout/cycle8"/>
    <dgm:cxn modelId="{FA26C478-2BC4-BB46-924D-E30FFFEEA412}" type="presParOf" srcId="{091DD7F9-40EA-1B41-8F90-D7F2A6A39808}" destId="{B32165DC-CB9B-AA4C-9556-7C6984E1502C}" srcOrd="9" destOrd="0" presId="urn:microsoft.com/office/officeart/2005/8/layout/cycle8"/>
    <dgm:cxn modelId="{A7C1201F-CAB4-3D4D-B652-97BF5E8663AB}" type="presParOf" srcId="{091DD7F9-40EA-1B41-8F90-D7F2A6A39808}" destId="{46D15583-E76A-024F-BDE7-6EDA855BD959}" srcOrd="10" destOrd="0" presId="urn:microsoft.com/office/officeart/2005/8/layout/cycle8"/>
    <dgm:cxn modelId="{0936D38B-76D0-A749-9CEB-AE9821F3200A}" type="presParOf" srcId="{091DD7F9-40EA-1B41-8F90-D7F2A6A39808}" destId="{2EA09532-6633-584C-B92A-3078A3BCFA28}" srcOrd="11" destOrd="0" presId="urn:microsoft.com/office/officeart/2005/8/layout/cycle8"/>
    <dgm:cxn modelId="{23EF6262-1273-C249-8F06-9F537341E869}" type="presParOf" srcId="{091DD7F9-40EA-1B41-8F90-D7F2A6A39808}" destId="{E666C910-4E5D-F549-A10A-2BC74991C45B}" srcOrd="12" destOrd="0" presId="urn:microsoft.com/office/officeart/2005/8/layout/cycle8"/>
    <dgm:cxn modelId="{46040762-2FD8-F240-90D0-495BB484D0D7}" type="presParOf" srcId="{091DD7F9-40EA-1B41-8F90-D7F2A6A39808}" destId="{87B94439-B9FD-924F-979B-A0918622FE6C}" srcOrd="13" destOrd="0" presId="urn:microsoft.com/office/officeart/2005/8/layout/cycle8"/>
    <dgm:cxn modelId="{A8C2F9D9-D7D1-304E-9C42-EF53928C326E}" type="presParOf" srcId="{091DD7F9-40EA-1B41-8F90-D7F2A6A39808}" destId="{E3FA3924-2ECE-2942-A203-B35A302D53A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CAEE6-9D3A-1C40-89A9-20EE7E4F33A5}">
      <dsp:nvSpPr>
        <dsp:cNvPr id="0" name=""/>
        <dsp:cNvSpPr/>
      </dsp:nvSpPr>
      <dsp:spPr>
        <a:xfrm>
          <a:off x="1888135" y="390313"/>
          <a:ext cx="5044049" cy="504404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Political Globalization</a:t>
          </a:r>
        </a:p>
      </dsp:txBody>
      <dsp:txXfrm>
        <a:off x="4546469" y="1459171"/>
        <a:ext cx="1801446" cy="1501205"/>
      </dsp:txXfrm>
    </dsp:sp>
    <dsp:sp modelId="{0EEC6299-4D10-7940-B774-57994BCC747B}">
      <dsp:nvSpPr>
        <dsp:cNvPr id="0" name=""/>
        <dsp:cNvSpPr/>
      </dsp:nvSpPr>
      <dsp:spPr>
        <a:xfrm>
          <a:off x="1784252" y="570457"/>
          <a:ext cx="5044049" cy="504404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Social Globalization</a:t>
          </a:r>
        </a:p>
      </dsp:txBody>
      <dsp:txXfrm>
        <a:off x="2985216" y="3843085"/>
        <a:ext cx="2702169" cy="1321060"/>
      </dsp:txXfrm>
    </dsp:sp>
    <dsp:sp modelId="{4DDA259B-2980-BC4E-975B-10A0E9CA29BB}">
      <dsp:nvSpPr>
        <dsp:cNvPr id="0" name=""/>
        <dsp:cNvSpPr/>
      </dsp:nvSpPr>
      <dsp:spPr>
        <a:xfrm>
          <a:off x="1680368" y="390313"/>
          <a:ext cx="5044049" cy="504404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Economic Globalization</a:t>
          </a:r>
        </a:p>
      </dsp:txBody>
      <dsp:txXfrm>
        <a:off x="2264637" y="1459171"/>
        <a:ext cx="1801446" cy="1501205"/>
      </dsp:txXfrm>
    </dsp:sp>
    <dsp:sp modelId="{E666C910-4E5D-F549-A10A-2BC74991C45B}">
      <dsp:nvSpPr>
        <dsp:cNvPr id="0" name=""/>
        <dsp:cNvSpPr/>
      </dsp:nvSpPr>
      <dsp:spPr>
        <a:xfrm>
          <a:off x="1576301" y="78062"/>
          <a:ext cx="5668551" cy="56685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94439-B9FD-924F-979B-A0918622FE6C}">
      <dsp:nvSpPr>
        <dsp:cNvPr id="0" name=""/>
        <dsp:cNvSpPr/>
      </dsp:nvSpPr>
      <dsp:spPr>
        <a:xfrm>
          <a:off x="1472001" y="257888"/>
          <a:ext cx="5668551" cy="56685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FA3924-2ECE-2942-A203-B35A302D53AD}">
      <dsp:nvSpPr>
        <dsp:cNvPr id="0" name=""/>
        <dsp:cNvSpPr/>
      </dsp:nvSpPr>
      <dsp:spPr>
        <a:xfrm>
          <a:off x="1367701" y="78062"/>
          <a:ext cx="5668551" cy="56685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EC40C-E4E8-A448-B240-A30BC4D9B942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3AF70-6B16-D94A-8A3B-D9AEA39A1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 mat activity: 	Economic:</a:t>
            </a:r>
            <a:r>
              <a:rPr lang="en-US" baseline="0" dirty="0"/>
              <a:t> finances and money</a:t>
            </a:r>
          </a:p>
          <a:p>
            <a:r>
              <a:rPr lang="en-US" baseline="0" dirty="0"/>
              <a:t>		Political: ideologies such as democracy, communism, etc.</a:t>
            </a:r>
          </a:p>
          <a:p>
            <a:r>
              <a:rPr lang="en-US" baseline="0" dirty="0"/>
              <a:t>		Social: music, TV, fashion, etc.</a:t>
            </a:r>
          </a:p>
          <a:p>
            <a:endParaRPr lang="en-US" dirty="0"/>
          </a:p>
          <a:p>
            <a:r>
              <a:rPr lang="en-US" dirty="0"/>
              <a:t>Identify</a:t>
            </a:r>
            <a:r>
              <a:rPr lang="en-US" baseline="0" dirty="0"/>
              <a:t> the various ways that people in Canada express their identities (traditions, language, religion, spirituality, the arts, attire, relationship to land, role modelling)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3486-68E9-5C46-91B5-186A370575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1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Responsible—accountable</a:t>
            </a:r>
          </a:p>
          <a:p>
            <a:r>
              <a:rPr lang="en-US" dirty="0"/>
              <a:t>Now</a:t>
            </a:r>
            <a:r>
              <a:rPr lang="en-US" baseline="0" dirty="0"/>
              <a:t>, there are 196</a:t>
            </a:r>
          </a:p>
          <a:p>
            <a:r>
              <a:rPr lang="en-US" baseline="0" dirty="0"/>
              <a:t>(Southern Sudan the most recent in 2011)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AF70-6B16-D94A-8A3B-D9AEA39A17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6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AF70-6B16-D94A-8A3B-D9AEA39A17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4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Economic:</a:t>
            </a:r>
            <a:r>
              <a:rPr lang="en-US" baseline="0" dirty="0"/>
              <a:t> finances and money</a:t>
            </a:r>
          </a:p>
          <a:p>
            <a:r>
              <a:rPr lang="en-US" baseline="0" dirty="0"/>
              <a:t>Political: ideologies such as democracy, communism, etc.</a:t>
            </a:r>
          </a:p>
          <a:p>
            <a:r>
              <a:rPr lang="en-US" baseline="0" dirty="0"/>
              <a:t>Social: music, TV, fashion, etc.</a:t>
            </a:r>
          </a:p>
          <a:p>
            <a:endParaRPr lang="en-US" dirty="0"/>
          </a:p>
          <a:p>
            <a:r>
              <a:rPr lang="en-US" dirty="0"/>
              <a:t>--They make the world go round--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3486-68E9-5C46-91B5-186A370575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AF70-6B16-D94A-8A3B-D9AEA39A17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4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AF70-6B16-D94A-8A3B-D9AEA39A17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affects where and how you</a:t>
            </a:r>
            <a:r>
              <a:rPr lang="en-US" baseline="0" dirty="0"/>
              <a:t> buy</a:t>
            </a:r>
            <a:r>
              <a:rPr lang="is-I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AF70-6B16-D94A-8A3B-D9AEA39A17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AF70-6B16-D94A-8A3B-D9AEA39A17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Start here </a:t>
            </a:r>
            <a:r>
              <a:rPr lang="en-CA"/>
              <a:t>on Monday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AF70-6B16-D94A-8A3B-D9AEA39A17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0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AF70-6B16-D94A-8A3B-D9AEA39A17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2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little more difficult</a:t>
            </a:r>
            <a:r>
              <a:rPr lang="en-US" baseline="0" dirty="0"/>
              <a:t> to see how political globalization impacts lives when compared to social &amp; economic </a:t>
            </a:r>
          </a:p>
          <a:p>
            <a:endParaRPr lang="en-CA" baseline="0" dirty="0"/>
          </a:p>
          <a:p>
            <a:endParaRPr lang="en-CA" dirty="0"/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G7: Canada, France, Germany, Italy, Japan, the United Kingdom and the United States (Russia got kicked out in 2014)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AF70-6B16-D94A-8A3B-D9AEA39A17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6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FD36-7CE1-3543-A1AC-5F941B01DE4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F06A-CD77-204D-BC9C-59EABD67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0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mnBbUjsP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YhCn0jf46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Understandings of Globalization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4212398"/>
            <a:ext cx="6987645" cy="138853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ECONOMIC – SOCIAL – POLITICAL aspects of Globalization</a:t>
            </a:r>
          </a:p>
          <a:p>
            <a:endParaRPr lang="en-US" dirty="0"/>
          </a:p>
          <a:p>
            <a:r>
              <a:rPr lang="en-US" dirty="0"/>
              <a:t>Related Issue: To what extent should globalization shape identity?     </a:t>
            </a:r>
          </a:p>
          <a:p>
            <a:r>
              <a:rPr lang="en-US" dirty="0"/>
              <a:t>Chapter 1 Issue: To what extent does globalization influence my life?</a:t>
            </a:r>
          </a:p>
        </p:txBody>
      </p:sp>
    </p:spTree>
    <p:extLst>
      <p:ext uri="{BB962C8B-B14F-4D97-AF65-F5344CB8AC3E}">
        <p14:creationId xmlns:p14="http://schemas.microsoft.com/office/powerpoint/2010/main" val="179697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678" y="524259"/>
            <a:ext cx="7815881" cy="12930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 Different way of Doing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27601"/>
            <a:ext cx="12192000" cy="1930399"/>
          </a:xfrm>
        </p:spPr>
        <p:txBody>
          <a:bodyPr>
            <a:noAutofit/>
          </a:bodyPr>
          <a:lstStyle/>
          <a:p>
            <a:pPr lvl="1"/>
            <a:r>
              <a:rPr lang="en-US" sz="3200" b="1" dirty="0"/>
              <a:t>New form of economic globalization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/>
              <a:t>Allows a company in one country to hire a subcontractor (another country) to do part of its production</a:t>
            </a:r>
          </a:p>
        </p:txBody>
      </p:sp>
    </p:spTree>
    <p:extLst>
      <p:ext uri="{BB962C8B-B14F-4D97-AF65-F5344CB8AC3E}">
        <p14:creationId xmlns:p14="http://schemas.microsoft.com/office/powerpoint/2010/main" val="3831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Outsourcing: Advantages </a:t>
            </a:r>
            <a:br>
              <a:rPr lang="en-US" b="1" dirty="0"/>
            </a:br>
            <a:r>
              <a:rPr lang="en-US" b="1" dirty="0"/>
              <a:t>vs </a:t>
            </a:r>
            <a:br>
              <a:rPr lang="en-US" b="1" dirty="0"/>
            </a:br>
            <a:r>
              <a:rPr lang="en-US" b="1" dirty="0"/>
              <a:t>Disadvantages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u="sng" dirty="0"/>
              <a:t>Advantages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Lower wages = greater profits</a:t>
            </a:r>
          </a:p>
          <a:p>
            <a:r>
              <a:rPr lang="en-US" sz="3200" dirty="0"/>
              <a:t>Lower costs = goods sold for cheaper</a:t>
            </a:r>
          </a:p>
          <a:p>
            <a:r>
              <a:rPr lang="en-US" sz="3200" dirty="0"/>
              <a:t>Benefits CONSUMERS (all of you!)</a:t>
            </a: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u="sng" dirty="0"/>
              <a:t>Disadvantages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Think about all of the parties involved</a:t>
            </a:r>
            <a:r>
              <a:rPr lang="mr-IN" sz="3200" dirty="0"/>
              <a:t>…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86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067" y="764373"/>
            <a:ext cx="8983133" cy="1293028"/>
          </a:xfrm>
        </p:spPr>
        <p:txBody>
          <a:bodyPr/>
          <a:lstStyle/>
          <a:p>
            <a:r>
              <a:rPr lang="en-US" b="1" dirty="0"/>
              <a:t>Desire for Profit (Cha-</a:t>
            </a:r>
            <a:r>
              <a:rPr lang="en-US" b="1" dirty="0" err="1"/>
              <a:t>ching</a:t>
            </a:r>
            <a:r>
              <a:rPr lang="en-US" b="1" dirty="0"/>
              <a:t>$$)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1627"/>
            <a:ext cx="10820400" cy="4024125"/>
          </a:xfrm>
        </p:spPr>
        <p:txBody>
          <a:bodyPr>
            <a:normAutofit/>
          </a:bodyPr>
          <a:lstStyle/>
          <a:p>
            <a:r>
              <a:rPr lang="en-US" sz="3600" dirty="0"/>
              <a:t>Transnationals are </a:t>
            </a:r>
            <a:r>
              <a:rPr lang="en-US" sz="3600" b="1" dirty="0"/>
              <a:t>driven</a:t>
            </a:r>
            <a:r>
              <a:rPr lang="en-US" sz="3600" dirty="0"/>
              <a:t> by their </a:t>
            </a:r>
            <a:r>
              <a:rPr lang="en-US" sz="3600" b="1" dirty="0"/>
              <a:t>desire</a:t>
            </a:r>
            <a:r>
              <a:rPr lang="en-US" sz="3600" dirty="0"/>
              <a:t> </a:t>
            </a:r>
            <a:r>
              <a:rPr lang="en-US" sz="3600" b="1" dirty="0"/>
              <a:t>for</a:t>
            </a:r>
            <a:r>
              <a:rPr lang="en-US" sz="3600" dirty="0"/>
              <a:t> </a:t>
            </a:r>
            <a:r>
              <a:rPr lang="en-US" sz="3600" b="1" dirty="0"/>
              <a:t>profit</a:t>
            </a:r>
          </a:p>
          <a:p>
            <a:r>
              <a:rPr lang="en-US" sz="3600" dirty="0"/>
              <a:t>To make their expansions possible, many have changed world market regulations</a:t>
            </a:r>
          </a:p>
          <a:p>
            <a:r>
              <a:rPr lang="en-US" sz="3600" dirty="0"/>
              <a:t>How does this affect you, the teen consumer?</a:t>
            </a:r>
          </a:p>
          <a:p>
            <a:r>
              <a:rPr lang="en-US" sz="3600" dirty="0"/>
              <a:t>Let’s consider the case of Wal-Mart</a:t>
            </a:r>
          </a:p>
        </p:txBody>
      </p:sp>
    </p:spTree>
    <p:extLst>
      <p:ext uri="{BB962C8B-B14F-4D97-AF65-F5344CB8AC3E}">
        <p14:creationId xmlns:p14="http://schemas.microsoft.com/office/powerpoint/2010/main" val="19506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Wal-Mart Phenomenon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28059"/>
            <a:ext cx="10018713" cy="400180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Arrived in Canada in 1994 </a:t>
            </a:r>
          </a:p>
          <a:p>
            <a:r>
              <a:rPr lang="en-US" sz="2800" dirty="0"/>
              <a:t>In less than 10 years it expanded by 288 stores </a:t>
            </a:r>
          </a:p>
          <a:p>
            <a:r>
              <a:rPr lang="en-US" sz="2800" dirty="0"/>
              <a:t>Philosophy: Lowest prices on goods and services! </a:t>
            </a:r>
          </a:p>
          <a:p>
            <a:r>
              <a:rPr lang="en-US" sz="2800" dirty="0"/>
              <a:t>Just because Wal-Mart makes a lot of money, doesn’t mean it’s 100% successful! Ask yourself. </a:t>
            </a:r>
          </a:p>
          <a:p>
            <a:r>
              <a:rPr lang="en-US" sz="2800" dirty="0"/>
              <a:t>How does it deal with its employees? </a:t>
            </a:r>
          </a:p>
          <a:p>
            <a:r>
              <a:rPr lang="en-US" sz="2800" dirty="0"/>
              <a:t>How does it affect our communities? (i.e. “Mom and Pop” operations) </a:t>
            </a:r>
          </a:p>
          <a:p>
            <a:r>
              <a:rPr lang="en-US" sz="2800" dirty="0"/>
              <a:t>How does it affect your identity ? 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46689" y="6129867"/>
            <a:ext cx="39453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Film:” Walmart, The High Cost of Low Prices”</a:t>
            </a:r>
          </a:p>
          <a:p>
            <a:r>
              <a:rPr lang="en-US" sz="1200" dirty="0">
                <a:hlinkClick r:id="rId3"/>
              </a:rPr>
              <a:t>https://www.youtube.com/watch?v=RXmnBbUjsPs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 Affecting </a:t>
            </a:r>
            <a:r>
              <a:rPr lang="en-US" b="1" dirty="0"/>
              <a:t>Social</a:t>
            </a:r>
            <a:r>
              <a:rPr lang="en-US" dirty="0"/>
              <a:t> Aspects of Society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899" y="3604078"/>
            <a:ext cx="10490200" cy="955675"/>
          </a:xfrm>
        </p:spPr>
        <p:txBody>
          <a:bodyPr/>
          <a:lstStyle/>
          <a:p>
            <a:r>
              <a:rPr lang="en-US" dirty="0"/>
              <a:t>How does globalization affect social aspects of people’s lives?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4971" y="4360491"/>
            <a:ext cx="8576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Social Globalization: </a:t>
            </a:r>
            <a:r>
              <a:rPr lang="en-US" sz="3200" dirty="0"/>
              <a:t>The process by which people’s lifestyles spread over global networks</a:t>
            </a:r>
          </a:p>
        </p:txBody>
      </p:sp>
    </p:spTree>
    <p:extLst>
      <p:ext uri="{BB962C8B-B14F-4D97-AF65-F5344CB8AC3E}">
        <p14:creationId xmlns:p14="http://schemas.microsoft.com/office/powerpoint/2010/main" val="151482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Globalization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9" y="2141219"/>
            <a:ext cx="11031076" cy="471678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How does globalization affect you socially?</a:t>
            </a:r>
          </a:p>
          <a:p>
            <a:endParaRPr lang="en-US" sz="2400" dirty="0"/>
          </a:p>
          <a:p>
            <a:r>
              <a:rPr lang="en-US" sz="2400" b="1" dirty="0"/>
              <a:t>Society</a:t>
            </a:r>
            <a:r>
              <a:rPr lang="en-US" sz="2400" dirty="0"/>
              <a:t>: A group of people who form an ordered community centered on kinship, an ideology, religion, language or worldview</a:t>
            </a:r>
          </a:p>
          <a:p>
            <a:endParaRPr lang="en-US" sz="2400" dirty="0"/>
          </a:p>
          <a:p>
            <a:r>
              <a:rPr lang="en-US" sz="2400" dirty="0"/>
              <a:t>Even in small societies people fall under different groups (</a:t>
            </a:r>
            <a:r>
              <a:rPr lang="en-US" sz="2400" dirty="0" err="1"/>
              <a:t>ie</a:t>
            </a:r>
            <a:r>
              <a:rPr lang="en-US" sz="2400" dirty="0"/>
              <a:t>. Perspectives based on age or gender)</a:t>
            </a:r>
          </a:p>
          <a:p>
            <a:endParaRPr lang="en-US" sz="2400" dirty="0"/>
          </a:p>
          <a:p>
            <a:r>
              <a:rPr lang="en-US" sz="2400" dirty="0"/>
              <a:t>In larger societies, people have even higher contrasting views</a:t>
            </a:r>
          </a:p>
          <a:p>
            <a:endParaRPr lang="en-US" sz="2400" dirty="0"/>
          </a:p>
          <a:p>
            <a:r>
              <a:rPr lang="en-US" sz="2400" b="1" dirty="0"/>
              <a:t>Media</a:t>
            </a:r>
            <a:r>
              <a:rPr lang="en-US" sz="2400" dirty="0"/>
              <a:t>: The different ways of delivering mass communication, such as newspapers, radio, TV, etc.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0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Globalization: Affecting who you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Autofit/>
          </a:bodyPr>
          <a:lstStyle/>
          <a:p>
            <a:r>
              <a:rPr lang="en-US" sz="2800" dirty="0"/>
              <a:t>Globalization is a “transfer of culture” </a:t>
            </a:r>
          </a:p>
          <a:p>
            <a:endParaRPr lang="en-US" sz="2800" dirty="0"/>
          </a:p>
          <a:p>
            <a:r>
              <a:rPr lang="en-US" sz="2800" dirty="0"/>
              <a:t>TV Films, internet, music, increased communication systems, fashion and the radio. </a:t>
            </a:r>
          </a:p>
          <a:p>
            <a:pPr lvl="1"/>
            <a:r>
              <a:rPr lang="en-US" sz="2800" dirty="0">
                <a:hlinkClick r:id="rId3"/>
              </a:rPr>
              <a:t>http://www.youtube.com/watch?v=iYhCn0jf46U</a:t>
            </a:r>
            <a:endParaRPr lang="en-US" sz="2800" dirty="0"/>
          </a:p>
          <a:p>
            <a:pPr lvl="1"/>
            <a:endParaRPr lang="en-US" sz="2800" dirty="0"/>
          </a:p>
          <a:p>
            <a:r>
              <a:rPr lang="en-US" sz="2800" dirty="0"/>
              <a:t>“Global Village”: New Media such as television and internet are shrinking the world into a small village; we are all much more interconnected than before. </a:t>
            </a:r>
          </a:p>
        </p:txBody>
      </p:sp>
    </p:spTree>
    <p:extLst>
      <p:ext uri="{BB962C8B-B14F-4D97-AF65-F5344CB8AC3E}">
        <p14:creationId xmlns:p14="http://schemas.microsoft.com/office/powerpoint/2010/main" val="192804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 Affecting </a:t>
            </a:r>
            <a:r>
              <a:rPr lang="en-US" b="1" dirty="0"/>
              <a:t>Political</a:t>
            </a:r>
            <a:r>
              <a:rPr lang="en-US" dirty="0"/>
              <a:t> Aspects of Society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725" y="3625850"/>
            <a:ext cx="10490200" cy="955675"/>
          </a:xfrm>
        </p:spPr>
        <p:txBody>
          <a:bodyPr/>
          <a:lstStyle/>
          <a:p>
            <a:r>
              <a:rPr lang="en-US" dirty="0"/>
              <a:t>How does globalization affect political aspects of people’s lives?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4743" y="4439783"/>
            <a:ext cx="9744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Political Globalization: </a:t>
            </a:r>
            <a:r>
              <a:rPr lang="en-US" sz="2800" dirty="0"/>
              <a:t>The process by which political decisions and actions are becoming increasingly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164331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Political Globalization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does globalization affect the political aspects of people’s lives? </a:t>
            </a:r>
          </a:p>
          <a:p>
            <a:r>
              <a:rPr lang="en-US" sz="2800" dirty="0"/>
              <a:t>Highest (international) to lowest forms of governance is affected. </a:t>
            </a:r>
          </a:p>
          <a:p>
            <a:r>
              <a:rPr lang="en-US" sz="2800" dirty="0"/>
              <a:t>For example, countries must abide by the international rules established by organizations such as the United Nations, G7 (Group of 7), </a:t>
            </a:r>
            <a:r>
              <a:rPr lang="en-US" sz="2800" dirty="0" err="1"/>
              <a:t>LaFrancaphonie</a:t>
            </a:r>
            <a:r>
              <a:rPr lang="en-US" sz="2800" dirty="0"/>
              <a:t> and NATO</a:t>
            </a:r>
          </a:p>
          <a:p>
            <a:r>
              <a:rPr lang="en-US" sz="2800" dirty="0"/>
              <a:t>Leaders of nations hold meetings to discuss international issues: $$, social and political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7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Political Globalization,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en-US" sz="3600" dirty="0"/>
              <a:t>Some global issues can only be resolved through the cooperation of many countries</a:t>
            </a:r>
          </a:p>
          <a:p>
            <a:endParaRPr lang="en-US" sz="3600" dirty="0"/>
          </a:p>
          <a:p>
            <a:r>
              <a:rPr lang="en-US" sz="3600" dirty="0"/>
              <a:t>Canada’s leaders try to meet their own nation’s needs of those in crisis situations </a:t>
            </a:r>
          </a:p>
          <a:p>
            <a:endParaRPr lang="en-US" sz="3600" dirty="0"/>
          </a:p>
          <a:p>
            <a:r>
              <a:rPr lang="en-US" sz="3600" dirty="0"/>
              <a:t>i.e. natural disasters like Hurricanes and Tsunamis </a:t>
            </a:r>
          </a:p>
        </p:txBody>
      </p:sp>
    </p:spTree>
    <p:extLst>
      <p:ext uri="{BB962C8B-B14F-4D97-AF65-F5344CB8AC3E}">
        <p14:creationId xmlns:p14="http://schemas.microsoft.com/office/powerpoint/2010/main" val="20796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909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57900" cy="937260"/>
          </a:xfrm>
        </p:spPr>
        <p:txBody>
          <a:bodyPr>
            <a:no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globalization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623560"/>
            <a:ext cx="12192000" cy="123444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“The process by which the world’s citizens are becoming increasingly connected to and dependent on one another” (Perry-</a:t>
            </a:r>
            <a:r>
              <a:rPr lang="en-US" sz="2800" b="1" dirty="0" err="1">
                <a:solidFill>
                  <a:schemeClr val="bg1"/>
                </a:solidFill>
              </a:rPr>
              <a:t>Globa</a:t>
            </a:r>
            <a:r>
              <a:rPr lang="en-US" sz="2800" b="1" dirty="0">
                <a:solidFill>
                  <a:schemeClr val="bg1"/>
                </a:solidFill>
              </a:rPr>
              <a:t>, 2007, p. 366). </a:t>
            </a:r>
          </a:p>
        </p:txBody>
      </p:sp>
    </p:spTree>
    <p:extLst>
      <p:ext uri="{BB962C8B-B14F-4D97-AF65-F5344CB8AC3E}">
        <p14:creationId xmlns:p14="http://schemas.microsoft.com/office/powerpoint/2010/main" val="49034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Global Political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Democracy: “Responsible Government”</a:t>
            </a:r>
          </a:p>
          <a:p>
            <a:pPr lvl="1"/>
            <a:r>
              <a:rPr lang="en-US" sz="2800" dirty="0"/>
              <a:t>Spreading amongst many countries</a:t>
            </a:r>
          </a:p>
          <a:p>
            <a:pPr lvl="1"/>
            <a:r>
              <a:rPr lang="en-US" sz="2800" dirty="0"/>
              <a:t>Boosts standards of living and improves ethics of government</a:t>
            </a:r>
          </a:p>
          <a:p>
            <a:pPr lvl="1"/>
            <a:endParaRPr lang="en-US" sz="2800" dirty="0"/>
          </a:p>
          <a:p>
            <a:r>
              <a:rPr lang="en-US" sz="2800" dirty="0"/>
              <a:t>Can you think of any countries that are not Democracies in this day and age? </a:t>
            </a:r>
          </a:p>
          <a:p>
            <a:endParaRPr lang="en-US" sz="2800" dirty="0"/>
          </a:p>
          <a:p>
            <a:r>
              <a:rPr lang="en-US" sz="2800" dirty="0"/>
              <a:t>In 2017, of the world’s 196 countries, about 169 are electoral democracies. </a:t>
            </a:r>
          </a:p>
        </p:txBody>
      </p:sp>
    </p:spTree>
    <p:extLst>
      <p:ext uri="{BB962C8B-B14F-4D97-AF65-F5344CB8AC3E}">
        <p14:creationId xmlns:p14="http://schemas.microsoft.com/office/powerpoint/2010/main" val="10566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Canada in the 21</a:t>
            </a:r>
            <a:r>
              <a:rPr lang="en-US" b="1" baseline="30000" dirty="0"/>
              <a:t>st</a:t>
            </a:r>
            <a:r>
              <a:rPr lang="en-US" b="1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Canada cannot run in isolation</a:t>
            </a:r>
          </a:p>
          <a:p>
            <a:endParaRPr lang="en-US" sz="3200" dirty="0"/>
          </a:p>
          <a:p>
            <a:r>
              <a:rPr lang="en-US" sz="3200" dirty="0"/>
              <a:t>We are too connected to the world through our global trading, communications, transportation, and social networks</a:t>
            </a:r>
          </a:p>
          <a:p>
            <a:endParaRPr lang="en-US" sz="3200" dirty="0"/>
          </a:p>
          <a:p>
            <a:r>
              <a:rPr lang="en-US" sz="3200" dirty="0"/>
              <a:t>The world demands our attention!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00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Global Citizenship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en-US" sz="2800" dirty="0"/>
              <a:t>Globalization of various sorts can affect our desire and ability to become global citizens</a:t>
            </a:r>
          </a:p>
          <a:p>
            <a:endParaRPr lang="en-US" sz="2800" dirty="0"/>
          </a:p>
          <a:p>
            <a:r>
              <a:rPr lang="en-US" sz="2800" dirty="0"/>
              <a:t>Example: On December 26, 2004, the Sumatra-Andaman earthquake caused a tsunami that took the lives of more than 150 000 people in SE Asia</a:t>
            </a:r>
          </a:p>
          <a:p>
            <a:endParaRPr lang="en-US" sz="2800" dirty="0"/>
          </a:p>
          <a:p>
            <a:r>
              <a:rPr lang="en-US" sz="2800" dirty="0"/>
              <a:t>Within hours, Canadians were plugged into the global communications network</a:t>
            </a:r>
          </a:p>
        </p:txBody>
      </p:sp>
    </p:spTree>
    <p:extLst>
      <p:ext uri="{BB962C8B-B14F-4D97-AF65-F5344CB8AC3E}">
        <p14:creationId xmlns:p14="http://schemas.microsoft.com/office/powerpoint/2010/main" val="7863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Global Citizenship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663440"/>
          </a:xfrm>
        </p:spPr>
        <p:txBody>
          <a:bodyPr>
            <a:noAutofit/>
          </a:bodyPr>
          <a:lstStyle/>
          <a:p>
            <a:r>
              <a:rPr lang="en-US" sz="2400" dirty="0"/>
              <a:t>We were glued to our TVs and computers to see images</a:t>
            </a:r>
          </a:p>
          <a:p>
            <a:endParaRPr lang="en-US" sz="2400" dirty="0"/>
          </a:p>
          <a:p>
            <a:r>
              <a:rPr lang="en-US" sz="2400" dirty="0"/>
              <a:t>Active citizens began collecting and donating funds</a:t>
            </a:r>
          </a:p>
          <a:p>
            <a:endParaRPr lang="en-US" sz="2400" dirty="0"/>
          </a:p>
          <a:p>
            <a:r>
              <a:rPr lang="en-US" sz="2400" dirty="0"/>
              <a:t>Canadians sent e-mails, wrote letters, and telephoned our political representatives, urging action</a:t>
            </a:r>
          </a:p>
          <a:p>
            <a:endParaRPr lang="en-US" sz="2400" dirty="0"/>
          </a:p>
          <a:p>
            <a:r>
              <a:rPr lang="en-US" sz="2400" dirty="0"/>
              <a:t>Around the world, individuals pressured governments to send humanitarian aid </a:t>
            </a:r>
          </a:p>
          <a:p>
            <a:endParaRPr lang="en-US" sz="2400" dirty="0"/>
          </a:p>
          <a:p>
            <a:r>
              <a:rPr lang="en-US" sz="2400" dirty="0"/>
              <a:t>This was a prime example of POLITICAL GLOBALIZATION!</a:t>
            </a:r>
          </a:p>
        </p:txBody>
      </p:sp>
    </p:spTree>
    <p:extLst>
      <p:ext uri="{BB962C8B-B14F-4D97-AF65-F5344CB8AC3E}">
        <p14:creationId xmlns:p14="http://schemas.microsoft.com/office/powerpoint/2010/main" val="3962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Fast 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Canadian citizens contributed $137 million to aid tsunami victims.</a:t>
            </a:r>
          </a:p>
          <a:p>
            <a:endParaRPr lang="en-US" sz="3200" dirty="0"/>
          </a:p>
          <a:p>
            <a:r>
              <a:rPr lang="en-US" sz="3200" dirty="0"/>
              <a:t>The federal government matched these donations</a:t>
            </a:r>
          </a:p>
          <a:p>
            <a:endParaRPr lang="en-US" sz="3200" dirty="0"/>
          </a:p>
          <a:p>
            <a:r>
              <a:rPr lang="en-US" sz="3200" dirty="0"/>
              <a:t>How did the government’s actions reflect active citizens’ desire for political action?</a:t>
            </a:r>
          </a:p>
        </p:txBody>
      </p:sp>
    </p:spTree>
    <p:extLst>
      <p:ext uri="{BB962C8B-B14F-4D97-AF65-F5344CB8AC3E}">
        <p14:creationId xmlns:p14="http://schemas.microsoft.com/office/powerpoint/2010/main" val="896354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Corporate Rights vs Citizens’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can see that globalization of various sorts can have a positive influence</a:t>
            </a:r>
          </a:p>
          <a:p>
            <a:r>
              <a:rPr lang="en-US" sz="2800" dirty="0"/>
              <a:t>Anti-globalization activists are concerned about another aspect of the influence of globalization on politics</a:t>
            </a:r>
          </a:p>
          <a:p>
            <a:pPr lvl="1"/>
            <a:r>
              <a:rPr lang="en-US" sz="2800" dirty="0"/>
              <a:t>Example: The power of transnational companies is growing (Trump is now president!)</a:t>
            </a:r>
          </a:p>
          <a:p>
            <a:r>
              <a:rPr lang="en-US" sz="2800" dirty="0"/>
              <a:t>Through international trade agreements, they are gaining protection of their “rights”</a:t>
            </a:r>
          </a:p>
          <a:p>
            <a:r>
              <a:rPr lang="en-US" sz="2800" dirty="0"/>
              <a:t>The concern is that these guarantees lessen the ability of governments to make laws in the interest of their citizens</a:t>
            </a:r>
          </a:p>
        </p:txBody>
      </p:sp>
    </p:spTree>
    <p:extLst>
      <p:ext uri="{BB962C8B-B14F-4D97-AF65-F5344CB8AC3E}">
        <p14:creationId xmlns:p14="http://schemas.microsoft.com/office/powerpoint/2010/main" val="21074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Explore the Issues</a:t>
            </a:r>
          </a:p>
          <a:p>
            <a:pPr lvl="1"/>
            <a:r>
              <a:rPr lang="en-US" sz="3200" dirty="0"/>
              <a:t>#1-2 p. 12</a:t>
            </a:r>
          </a:p>
          <a:p>
            <a:pPr lvl="1"/>
            <a:r>
              <a:rPr lang="en-US" sz="3200" dirty="0"/>
              <a:t>#1a p. 20</a:t>
            </a:r>
          </a:p>
        </p:txBody>
      </p:sp>
    </p:spTree>
    <p:extLst>
      <p:ext uri="{BB962C8B-B14F-4D97-AF65-F5344CB8AC3E}">
        <p14:creationId xmlns:p14="http://schemas.microsoft.com/office/powerpoint/2010/main" val="100425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080" y="0"/>
            <a:ext cx="563242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7126"/>
            <a:ext cx="2937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Name some examples of globalization </a:t>
            </a:r>
            <a:r>
              <a:rPr lang="en-US" sz="3200"/>
              <a:t>from your OWN lives</a:t>
            </a:r>
          </a:p>
        </p:txBody>
      </p:sp>
    </p:spTree>
    <p:extLst>
      <p:ext uri="{BB962C8B-B14F-4D97-AF65-F5344CB8AC3E}">
        <p14:creationId xmlns:p14="http://schemas.microsoft.com/office/powerpoint/2010/main" val="19889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728"/>
            <a:ext cx="12192000" cy="1132580"/>
          </a:xfrm>
        </p:spPr>
        <p:txBody>
          <a:bodyPr/>
          <a:lstStyle/>
          <a:p>
            <a:pPr algn="ctr"/>
            <a:r>
              <a:rPr lang="en-US" dirty="0"/>
              <a:t>Globalization is a </a:t>
            </a:r>
            <a:r>
              <a:rPr lang="en-US" b="1" dirty="0"/>
              <a:t>process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63077" y="930682"/>
          <a:ext cx="8612554" cy="600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51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501876"/>
            <a:ext cx="10820399" cy="1822221"/>
          </a:xfrm>
        </p:spPr>
        <p:txBody>
          <a:bodyPr/>
          <a:lstStyle/>
          <a:p>
            <a:r>
              <a:rPr lang="en-US" dirty="0"/>
              <a:t>Globalization Affecting the </a:t>
            </a:r>
            <a:r>
              <a:rPr lang="en-US" b="1" dirty="0"/>
              <a:t>Economic</a:t>
            </a:r>
            <a:r>
              <a:rPr lang="en-US" dirty="0"/>
              <a:t> Aspects of your Life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97" y="2563016"/>
            <a:ext cx="10490200" cy="955675"/>
          </a:xfrm>
        </p:spPr>
        <p:txBody>
          <a:bodyPr/>
          <a:lstStyle/>
          <a:p>
            <a:r>
              <a:rPr lang="en-US" dirty="0"/>
              <a:t>How does globalization affect economic aspects of people’s lives?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843" y="3280532"/>
            <a:ext cx="10174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Economic Globalization: </a:t>
            </a:r>
            <a:r>
              <a:rPr lang="en-US" sz="2800" dirty="0"/>
              <a:t>The process of expanding world trading networks</a:t>
            </a:r>
          </a:p>
          <a:p>
            <a:endParaRPr lang="en-US" sz="2800" dirty="0"/>
          </a:p>
          <a:p>
            <a:r>
              <a:rPr lang="en-US" sz="2800" dirty="0"/>
              <a:t>Economic globalization affects not only the economic aspects of your life, it also affects the WAY you live your life (including social aspects)</a:t>
            </a:r>
          </a:p>
        </p:txBody>
      </p:sp>
    </p:spTree>
    <p:extLst>
      <p:ext uri="{BB962C8B-B14F-4D97-AF65-F5344CB8AC3E}">
        <p14:creationId xmlns:p14="http://schemas.microsoft.com/office/powerpoint/2010/main" val="4334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$ Economic Forces 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Where you work</a:t>
            </a:r>
          </a:p>
          <a:p>
            <a:r>
              <a:rPr lang="en-US" sz="2800" dirty="0"/>
              <a:t>Where you shop</a:t>
            </a:r>
          </a:p>
          <a:p>
            <a:r>
              <a:rPr lang="en-US" sz="2800" dirty="0"/>
              <a:t>Where you eat</a:t>
            </a:r>
          </a:p>
          <a:p>
            <a:r>
              <a:rPr lang="en-US" sz="2800" dirty="0"/>
              <a:t>What you do in your spare time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***To what extent are the forces of globalization influencing these economic factors of your life?</a:t>
            </a:r>
          </a:p>
        </p:txBody>
      </p:sp>
    </p:spTree>
    <p:extLst>
      <p:ext uri="{BB962C8B-B14F-4D97-AF65-F5344CB8AC3E}">
        <p14:creationId xmlns:p14="http://schemas.microsoft.com/office/powerpoint/2010/main" val="69031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Global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21774"/>
            <a:ext cx="10820400" cy="4024125"/>
          </a:xfrm>
        </p:spPr>
        <p:txBody>
          <a:bodyPr>
            <a:normAutofit/>
          </a:bodyPr>
          <a:lstStyle/>
          <a:p>
            <a:r>
              <a:rPr lang="en-US" sz="2800" dirty="0"/>
              <a:t>Do you ever buy items produced in other countries?</a:t>
            </a:r>
          </a:p>
          <a:p>
            <a:endParaRPr lang="en-US" sz="2800" dirty="0"/>
          </a:p>
          <a:p>
            <a:r>
              <a:rPr lang="en-US" sz="2800" dirty="0"/>
              <a:t>Unless you have made a conscious choice to buy only ‘Canadian’ products, then your answer is yes.</a:t>
            </a:r>
          </a:p>
          <a:p>
            <a:endParaRPr lang="en-US" sz="2800" dirty="0"/>
          </a:p>
          <a:p>
            <a:r>
              <a:rPr lang="en-US" sz="2800" dirty="0"/>
              <a:t>Check the tags of your clothes, you may find that the sweater that you are wearing was made in Taiwan, China, Indonesia or Vietnam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06134" cy="24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 /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6630"/>
            <a:ext cx="10820400" cy="466344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People have survived on Earth by trading globally</a:t>
            </a:r>
          </a:p>
          <a:p>
            <a:endParaRPr lang="en-US" sz="3200" dirty="0"/>
          </a:p>
          <a:p>
            <a:r>
              <a:rPr lang="en-US" sz="3200" dirty="0"/>
              <a:t>The import and export of goods is the most basic form of global integration</a:t>
            </a:r>
          </a:p>
          <a:p>
            <a:endParaRPr lang="en-US" sz="3200" dirty="0"/>
          </a:p>
          <a:p>
            <a:r>
              <a:rPr lang="en-US" sz="3200" dirty="0"/>
              <a:t>The growth of </a:t>
            </a:r>
            <a:r>
              <a:rPr lang="en-US" sz="3200" i="1" dirty="0"/>
              <a:t>Transnationals </a:t>
            </a:r>
            <a:r>
              <a:rPr lang="en-US" sz="3200" dirty="0"/>
              <a:t>has reinvented the way companies operate in our world</a:t>
            </a:r>
          </a:p>
          <a:p>
            <a:endParaRPr lang="en-US" sz="3200" dirty="0"/>
          </a:p>
          <a:p>
            <a:r>
              <a:rPr lang="en-US" sz="3200" dirty="0"/>
              <a:t>Transnationals affect people in both positive and negative ways</a:t>
            </a:r>
          </a:p>
        </p:txBody>
      </p:sp>
    </p:spTree>
    <p:extLst>
      <p:ext uri="{BB962C8B-B14F-4D97-AF65-F5344CB8AC3E}">
        <p14:creationId xmlns:p14="http://schemas.microsoft.com/office/powerpoint/2010/main" val="3114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9731"/>
            <a:ext cx="4832555" cy="1293028"/>
          </a:xfrm>
        </p:spPr>
        <p:txBody>
          <a:bodyPr/>
          <a:lstStyle/>
          <a:p>
            <a:r>
              <a:rPr lang="en-US" b="1" dirty="0"/>
              <a:t>Transnationals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942" y="235974"/>
            <a:ext cx="6889033" cy="5943599"/>
          </a:xfrm>
        </p:spPr>
        <p:txBody>
          <a:bodyPr>
            <a:noAutofit/>
          </a:bodyPr>
          <a:lstStyle/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/>
              <a:t>A company that operates in 2 or more countries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 err="1"/>
              <a:t>Ie</a:t>
            </a:r>
            <a:r>
              <a:rPr lang="en-US" sz="3200" dirty="0"/>
              <a:t>. Wal-Mart, Apple, McDonalds, Toyota, Coca-Cola</a:t>
            </a:r>
            <a:endParaRPr lang="en-US" sz="3200" b="1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b="1" dirty="0"/>
              <a:t>Some produce goods, others are retail operations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b="1" dirty="0"/>
              <a:t>They sell goods and services to the public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b="1" dirty="0"/>
              <a:t>FYI: As an employee, you are selling your </a:t>
            </a:r>
            <a:r>
              <a:rPr lang="en-US" sz="3200" b="1" dirty="0" err="1"/>
              <a:t>labour</a:t>
            </a:r>
            <a:r>
              <a:rPr lang="en-US" sz="3200" b="1" dirty="0"/>
              <a:t> 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3200" b="1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b="1" dirty="0"/>
              <a:t>By operating on larger scales, transnationals make more money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8116"/>
            <a:ext cx="5077843" cy="3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324</TotalTime>
  <Words>1322</Words>
  <Application>Microsoft Macintosh PowerPoint</Application>
  <PresentationFormat>Widescreen</PresentationFormat>
  <Paragraphs>184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Mangal</vt:lpstr>
      <vt:lpstr>Vapor Trail</vt:lpstr>
      <vt:lpstr>Understandings of Globalization</vt:lpstr>
      <vt:lpstr>globalization</vt:lpstr>
      <vt:lpstr>PowerPoint Presentation</vt:lpstr>
      <vt:lpstr>Globalization is a process</vt:lpstr>
      <vt:lpstr>Globalization Affecting the Economic Aspects of your Life</vt:lpstr>
      <vt:lpstr>$ Economic Forces $</vt:lpstr>
      <vt:lpstr>Global Trade</vt:lpstr>
      <vt:lpstr>Import / Export</vt:lpstr>
      <vt:lpstr>Transnationals </vt:lpstr>
      <vt:lpstr>A Different way of Doing Business</vt:lpstr>
      <vt:lpstr>Outsourcing: Advantages  vs  Disadvantages</vt:lpstr>
      <vt:lpstr>Desire for Profit (Cha-ching$$)</vt:lpstr>
      <vt:lpstr>The Wal-Mart Phenomenon</vt:lpstr>
      <vt:lpstr>Globalization Affecting Social Aspects of Society</vt:lpstr>
      <vt:lpstr>Social Globalization</vt:lpstr>
      <vt:lpstr>Globalization: Affecting who you are</vt:lpstr>
      <vt:lpstr>Globalization Affecting Political Aspects of Society </vt:lpstr>
      <vt:lpstr>Political Globalization</vt:lpstr>
      <vt:lpstr>Political Globalization, cont’d</vt:lpstr>
      <vt:lpstr>Global Political Change</vt:lpstr>
      <vt:lpstr>Canada in the 21st Century</vt:lpstr>
      <vt:lpstr>Global Citizenship</vt:lpstr>
      <vt:lpstr>Global Citizenship</vt:lpstr>
      <vt:lpstr>Fast Fact</vt:lpstr>
      <vt:lpstr>Corporate Rights vs Citizens’ Rights</vt:lpstr>
      <vt:lpstr>Review 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understandings of globalization</dc:title>
  <dc:creator>Eman El Kadri</dc:creator>
  <cp:lastModifiedBy>Eman El Kadri</cp:lastModifiedBy>
  <cp:revision>27</cp:revision>
  <dcterms:created xsi:type="dcterms:W3CDTF">2016-01-31T23:42:45Z</dcterms:created>
  <dcterms:modified xsi:type="dcterms:W3CDTF">2018-09-05T17:26:18Z</dcterms:modified>
</cp:coreProperties>
</file>