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48" r:id="rId1"/>
  </p:sldMasterIdLst>
  <p:sldIdLst>
    <p:sldId id="256" r:id="rId2"/>
    <p:sldId id="257" r:id="rId3"/>
    <p:sldId id="258" r:id="rId4"/>
    <p:sldId id="259" r:id="rId5"/>
    <p:sldId id="260" r:id="rId6"/>
    <p:sldId id="261" r:id="rId7"/>
    <p:sldId id="263" r:id="rId8"/>
    <p:sldId id="262" r:id="rId9"/>
    <p:sldId id="264" r:id="rId10"/>
    <p:sldId id="265" r:id="rId11"/>
    <p:sldId id="266" r:id="rId12"/>
    <p:sldId id="267" r:id="rId13"/>
    <p:sldId id="269" r:id="rId14"/>
    <p:sldId id="271" r:id="rId15"/>
    <p:sldId id="268" r:id="rId16"/>
    <p:sldId id="270" r:id="rId17"/>
    <p:sldId id="272" r:id="rId18"/>
    <p:sldId id="273" r:id="rId19"/>
    <p:sldId id="274" r:id="rId20"/>
    <p:sldId id="275" r:id="rId21"/>
    <p:sldId id="276" r:id="rId22"/>
    <p:sldId id="27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4"/>
    <p:restoredTop sz="93939"/>
  </p:normalViewPr>
  <p:slideViewPr>
    <p:cSldViewPr snapToGrid="0" snapToObjects="1">
      <p:cViewPr varScale="1">
        <p:scale>
          <a:sx n="84" d="100"/>
          <a:sy n="84" d="100"/>
        </p:scale>
        <p:origin x="240"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2" name="Freeform 6" title="Page Number Shape"/>
          <p:cNvSpPr/>
          <p:nvPr/>
        </p:nvSpPr>
        <p:spPr bwMode="auto">
          <a:xfrm>
            <a:off x="11784011" y="118920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sp>
        <p:nvSpPr>
          <p:cNvPr id="2" name="Title 1"/>
          <p:cNvSpPr>
            <a:spLocks noGrp="1"/>
          </p:cNvSpPr>
          <p:nvPr>
            <p:ph type="ctrTitle"/>
          </p:nvPr>
        </p:nvSpPr>
        <p:spPr>
          <a:xfrm>
            <a:off x="1088913" y="1143293"/>
            <a:ext cx="7034362" cy="4268965"/>
          </a:xfrm>
        </p:spPr>
        <p:txBody>
          <a:bodyPr anchor="t">
            <a:normAutofit/>
          </a:bodyPr>
          <a:lstStyle>
            <a:lvl1pPr algn="l">
              <a:lnSpc>
                <a:spcPct val="85000"/>
              </a:lnSpc>
              <a:defRPr sz="77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088914" y="5537925"/>
            <a:ext cx="7034362" cy="706355"/>
          </a:xfrm>
        </p:spPr>
        <p:txBody>
          <a:bodyPr>
            <a:normAutofit/>
          </a:bodyPr>
          <a:lstStyle>
            <a:lvl1pPr marL="0" indent="0" algn="l">
              <a:lnSpc>
                <a:spcPct val="114000"/>
              </a:lnSpc>
              <a:spcBef>
                <a:spcPts val="0"/>
              </a:spcBef>
              <a:buNone/>
              <a:defRPr sz="2000" b="0" i="1"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1088913" y="6314440"/>
            <a:ext cx="1596622" cy="365125"/>
          </a:xfrm>
        </p:spPr>
        <p:txBody>
          <a:bodyPr/>
          <a:lstStyle>
            <a:lvl1pPr algn="l">
              <a:defRPr sz="1200">
                <a:solidFill>
                  <a:schemeClr val="tx2"/>
                </a:solidFill>
              </a:defRPr>
            </a:lvl1pPr>
          </a:lstStyle>
          <a:p>
            <a:fld id="{376D24F4-A767-9447-8543-AB360C3E5891}" type="datetimeFigureOut">
              <a:rPr lang="en-US" smtClean="0"/>
              <a:t>2/11/16</a:t>
            </a:fld>
            <a:endParaRPr lang="en-US"/>
          </a:p>
        </p:txBody>
      </p:sp>
      <p:sp>
        <p:nvSpPr>
          <p:cNvPr id="5" name="Footer Placeholder 4"/>
          <p:cNvSpPr>
            <a:spLocks noGrp="1"/>
          </p:cNvSpPr>
          <p:nvPr>
            <p:ph type="ftr" sz="quarter" idx="11"/>
          </p:nvPr>
        </p:nvSpPr>
        <p:spPr>
          <a:xfrm>
            <a:off x="3000591" y="6314440"/>
            <a:ext cx="5122683" cy="365125"/>
          </a:xfrm>
        </p:spPr>
        <p:txBody>
          <a:bodyPr/>
          <a:lstStyle>
            <a:lvl1pPr algn="l">
              <a:defRPr b="0">
                <a:solidFill>
                  <a:schemeClr val="tx2"/>
                </a:solidFill>
              </a:defRPr>
            </a:lvl1pPr>
          </a:lstStyle>
          <a:p>
            <a:endParaRPr lang="en-US"/>
          </a:p>
        </p:txBody>
      </p:sp>
      <p:sp>
        <p:nvSpPr>
          <p:cNvPr id="6" name="Slide Number Placeholder 5"/>
          <p:cNvSpPr>
            <a:spLocks noGrp="1"/>
          </p:cNvSpPr>
          <p:nvPr>
            <p:ph type="sldNum" sz="quarter" idx="12"/>
          </p:nvPr>
        </p:nvSpPr>
        <p:spPr>
          <a:xfrm>
            <a:off x="11784011" y="1416216"/>
            <a:ext cx="407988" cy="365125"/>
          </a:xfrm>
        </p:spPr>
        <p:txBody>
          <a:bodyPr/>
          <a:lstStyle>
            <a:lvl1pPr algn="r">
              <a:defRPr>
                <a:solidFill>
                  <a:schemeClr val="accent1"/>
                </a:solidFill>
              </a:defRPr>
            </a:lvl1pPr>
          </a:lstStyle>
          <a:p>
            <a:fld id="{DAFCE26F-750A-4241-A679-0372A99149CC}" type="slidenum">
              <a:rPr lang="en-US" smtClean="0"/>
              <a:t>‹#›</a:t>
            </a:fld>
            <a:endParaRPr lang="en-US"/>
          </a:p>
        </p:txBody>
      </p:sp>
      <p:cxnSp>
        <p:nvCxnSpPr>
          <p:cNvPr id="9" name="Straight Connector 8" title="Verticle Rule Line"/>
          <p:cNvCxnSpPr/>
          <p:nvPr/>
        </p:nvCxnSpPr>
        <p:spPr>
          <a:xfrm>
            <a:off x="773855" y="1257300"/>
            <a:ext cx="0" cy="56007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0146795"/>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79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181600" y="640080"/>
            <a:ext cx="6248398" cy="558414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76D24F4-A767-9447-8543-AB360C3E5891}" type="datetimeFigureOut">
              <a:rPr lang="en-US" smtClean="0"/>
              <a:t>2/11/16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FCE26F-750A-4241-A679-0372A99149CC}" type="slidenum">
              <a:rPr lang="en-US" smtClean="0"/>
              <a:t>‹#›</a:t>
            </a:fld>
            <a:endParaRPr lang="en-US"/>
          </a:p>
        </p:txBody>
      </p:sp>
    </p:spTree>
    <p:extLst>
      <p:ext uri="{BB962C8B-B14F-4D97-AF65-F5344CB8AC3E}">
        <p14:creationId xmlns:p14="http://schemas.microsoft.com/office/powerpoint/2010/main" val="14722675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2" name="Freeform 6" title="Page Number Shape"/>
          <p:cNvSpPr/>
          <p:nvPr/>
        </p:nvSpPr>
        <p:spPr bwMode="auto">
          <a:xfrm>
            <a:off x="11784011"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accent1"/>
          </a:solidFill>
          <a:ln w="0">
            <a:noFill/>
            <a:prstDash val="solid"/>
            <a:round/>
            <a:headEnd/>
            <a:tailEnd/>
          </a:ln>
        </p:spPr>
      </p:sp>
      <p:sp>
        <p:nvSpPr>
          <p:cNvPr id="2" name="Vertical Title 1"/>
          <p:cNvSpPr>
            <a:spLocks noGrp="1"/>
          </p:cNvSpPr>
          <p:nvPr>
            <p:ph type="title" orient="vert"/>
          </p:nvPr>
        </p:nvSpPr>
        <p:spPr>
          <a:xfrm>
            <a:off x="7990765" y="642931"/>
            <a:ext cx="2446670" cy="4678106"/>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642932"/>
            <a:ext cx="7070678" cy="467810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536187" y="5927131"/>
            <a:ext cx="3814856" cy="365125"/>
          </a:xfrm>
        </p:spPr>
        <p:txBody>
          <a:bodyPr/>
          <a:lstStyle/>
          <a:p>
            <a:fld id="{376D24F4-A767-9447-8543-AB360C3E5891}" type="datetimeFigureOut">
              <a:rPr lang="en-US" smtClean="0"/>
              <a:t>2/11/16</a:t>
            </a:fld>
            <a:endParaRPr lang="en-US"/>
          </a:p>
        </p:txBody>
      </p:sp>
      <p:sp>
        <p:nvSpPr>
          <p:cNvPr id="5" name="Footer Placeholder 4"/>
          <p:cNvSpPr>
            <a:spLocks noGrp="1"/>
          </p:cNvSpPr>
          <p:nvPr>
            <p:ph type="ftr" sz="quarter" idx="11"/>
          </p:nvPr>
        </p:nvSpPr>
        <p:spPr>
          <a:xfrm>
            <a:off x="6536187" y="6315949"/>
            <a:ext cx="3814856" cy="365125"/>
          </a:xfrm>
        </p:spPr>
        <p:txBody>
          <a:bodyPr/>
          <a:lstStyle/>
          <a:p>
            <a:endParaRPr lang="en-US"/>
          </a:p>
        </p:txBody>
      </p:sp>
      <p:sp>
        <p:nvSpPr>
          <p:cNvPr id="6" name="Slide Number Placeholder 5"/>
          <p:cNvSpPr>
            <a:spLocks noGrp="1"/>
          </p:cNvSpPr>
          <p:nvPr>
            <p:ph type="sldNum" sz="quarter" idx="12"/>
          </p:nvPr>
        </p:nvSpPr>
        <p:spPr>
          <a:xfrm>
            <a:off x="11784011" y="5607592"/>
            <a:ext cx="407988" cy="365125"/>
          </a:xfrm>
        </p:spPr>
        <p:txBody>
          <a:bodyPr/>
          <a:lstStyle/>
          <a:p>
            <a:fld id="{DAFCE26F-750A-4241-A679-0372A99149CC}" type="slidenum">
              <a:rPr lang="en-US" smtClean="0"/>
              <a:t>‹#›</a:t>
            </a:fld>
            <a:endParaRPr lang="en-US"/>
          </a:p>
        </p:txBody>
      </p:sp>
      <p:cxnSp>
        <p:nvCxnSpPr>
          <p:cNvPr id="13" name="Straight Connector 12" title="Horizontal Rule Line"/>
          <p:cNvCxnSpPr/>
          <p:nvPr/>
        </p:nvCxnSpPr>
        <p:spPr>
          <a:xfrm>
            <a:off x="0" y="6199730"/>
            <a:ext cx="10260011"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3543871"/>
      </p:ext>
    </p:extLst>
  </p:cSld>
  <p:clrMapOvr>
    <a:masterClrMapping/>
  </p:clrMapOvr>
  <p:extLst mod="1">
    <p:ext uri="{DCECCB84-F9BA-43D5-87BE-67443E8EF086}">
      <p15:sldGuideLst xmlns:p15="http://schemas.microsoft.com/office/powerpoint/2012/main">
        <p15:guide id="1" pos="645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76D24F4-A767-9447-8543-AB360C3E5891}" type="datetimeFigureOut">
              <a:rPr lang="en-US" smtClean="0"/>
              <a:t>2/11/16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FCE26F-750A-4241-A679-0372A99149CC}" type="slidenum">
              <a:rPr lang="en-US" smtClean="0"/>
              <a:t>‹#›</a:t>
            </a:fld>
            <a:endParaRPr lang="en-US"/>
          </a:p>
        </p:txBody>
      </p:sp>
    </p:spTree>
    <p:extLst>
      <p:ext uri="{BB962C8B-B14F-4D97-AF65-F5344CB8AC3E}">
        <p14:creationId xmlns:p14="http://schemas.microsoft.com/office/powerpoint/2010/main" val="8774415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7" name="Freeform 6" title="Page Number Shape"/>
          <p:cNvSpPr/>
          <p:nvPr/>
        </p:nvSpPr>
        <p:spPr bwMode="auto">
          <a:xfrm>
            <a:off x="11784011" y="1393748"/>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accent1"/>
          </a:solidFill>
          <a:ln w="0">
            <a:noFill/>
            <a:prstDash val="solid"/>
            <a:round/>
            <a:headEnd/>
            <a:tailEnd/>
          </a:ln>
        </p:spPr>
      </p:sp>
      <p:sp>
        <p:nvSpPr>
          <p:cNvPr id="2" name="Title 1"/>
          <p:cNvSpPr>
            <a:spLocks noGrp="1"/>
          </p:cNvSpPr>
          <p:nvPr>
            <p:ph type="title"/>
          </p:nvPr>
        </p:nvSpPr>
        <p:spPr>
          <a:xfrm>
            <a:off x="1947673" y="2571722"/>
            <a:ext cx="8296654" cy="3286153"/>
          </a:xfrm>
        </p:spPr>
        <p:txBody>
          <a:bodyPr anchor="t">
            <a:normAutofit/>
          </a:bodyPr>
          <a:lstStyle>
            <a:lvl1pPr>
              <a:lnSpc>
                <a:spcPct val="85000"/>
              </a:lnSpc>
              <a:defRPr sz="7700" cap="all" baseline="0">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947673" y="1393748"/>
            <a:ext cx="8401429" cy="819150"/>
          </a:xfrm>
        </p:spPr>
        <p:txBody>
          <a:bodyPr anchor="ctr">
            <a:normAutofit/>
          </a:bodyPr>
          <a:lstStyle>
            <a:lvl1pPr marL="0" indent="0" algn="r">
              <a:lnSpc>
                <a:spcPct val="113000"/>
              </a:lnSpc>
              <a:spcBef>
                <a:spcPts val="0"/>
              </a:spcBef>
              <a:buNone/>
              <a:defRPr sz="2000" b="0" i="1"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742955" y="6314439"/>
            <a:ext cx="1596622" cy="365125"/>
          </a:xfrm>
        </p:spPr>
        <p:txBody>
          <a:bodyPr/>
          <a:lstStyle>
            <a:lvl1pPr>
              <a:defRPr sz="1200">
                <a:solidFill>
                  <a:schemeClr val="accent1"/>
                </a:solidFill>
              </a:defRPr>
            </a:lvl1pPr>
          </a:lstStyle>
          <a:p>
            <a:fld id="{376D24F4-A767-9447-8543-AB360C3E5891}" type="datetimeFigureOut">
              <a:rPr lang="en-US" smtClean="0"/>
              <a:t>2/11/16</a:t>
            </a:fld>
            <a:endParaRPr lang="en-US"/>
          </a:p>
        </p:txBody>
      </p:sp>
      <p:sp>
        <p:nvSpPr>
          <p:cNvPr id="5" name="Footer Placeholder 4"/>
          <p:cNvSpPr>
            <a:spLocks noGrp="1"/>
          </p:cNvSpPr>
          <p:nvPr>
            <p:ph type="ftr" sz="quarter" idx="11"/>
          </p:nvPr>
        </p:nvSpPr>
        <p:spPr>
          <a:xfrm>
            <a:off x="1947673" y="6314440"/>
            <a:ext cx="6480226" cy="365125"/>
          </a:xfrm>
        </p:spPr>
        <p:txBody>
          <a:bodyPr/>
          <a:lstStyle>
            <a:lvl1pPr>
              <a:defRPr b="0">
                <a:solidFill>
                  <a:schemeClr val="accent1"/>
                </a:solidFill>
              </a:defRPr>
            </a:lvl1pPr>
          </a:lstStyle>
          <a:p>
            <a:endParaRPr lang="en-US"/>
          </a:p>
        </p:txBody>
      </p:sp>
      <p:sp>
        <p:nvSpPr>
          <p:cNvPr id="6" name="Slide Number Placeholder 5"/>
          <p:cNvSpPr>
            <a:spLocks noGrp="1"/>
          </p:cNvSpPr>
          <p:nvPr>
            <p:ph type="sldNum" sz="quarter" idx="12"/>
          </p:nvPr>
        </p:nvSpPr>
        <p:spPr>
          <a:xfrm>
            <a:off x="11784011" y="1620760"/>
            <a:ext cx="407988" cy="365125"/>
          </a:xfrm>
        </p:spPr>
        <p:txBody>
          <a:bodyPr/>
          <a:lstStyle>
            <a:lvl1pPr>
              <a:defRPr>
                <a:solidFill>
                  <a:schemeClr val="bg2"/>
                </a:solidFill>
              </a:defRPr>
            </a:lvl1pPr>
          </a:lstStyle>
          <a:p>
            <a:fld id="{DAFCE26F-750A-4241-A679-0372A99149CC}" type="slidenum">
              <a:rPr lang="en-US" smtClean="0"/>
              <a:t>‹#›</a:t>
            </a:fld>
            <a:endParaRPr lang="en-US"/>
          </a:p>
        </p:txBody>
      </p:sp>
      <p:cxnSp>
        <p:nvCxnSpPr>
          <p:cNvPr id="10" name="Straight Connector 9" title="Horizontal Rule Line"/>
          <p:cNvCxnSpPr/>
          <p:nvPr/>
        </p:nvCxnSpPr>
        <p:spPr>
          <a:xfrm flipH="1">
            <a:off x="1" y="6178167"/>
            <a:ext cx="1024432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389077"/>
      </p:ext>
    </p:extLst>
  </p:cSld>
  <p:clrMapOvr>
    <a:masterClrMapping/>
  </p:clrMapOvr>
  <p:extLst mod="1">
    <p:ext uri="{DCECCB84-F9BA-43D5-87BE-67443E8EF086}">
      <p15:sldGuideLst xmlns:p15="http://schemas.microsoft.com/office/powerpoint/2012/main">
        <p15:guide id="1" pos="645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181600" y="540628"/>
            <a:ext cx="6248400" cy="248894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181600" y="3712467"/>
            <a:ext cx="6248400" cy="248222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76D24F4-A767-9447-8543-AB360C3E5891}" type="datetimeFigureOut">
              <a:rPr lang="en-US" smtClean="0"/>
              <a:t>2/11/16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FCE26F-750A-4241-A679-0372A99149CC}" type="slidenum">
              <a:rPr lang="en-US" smtClean="0"/>
              <a:t>‹#›</a:t>
            </a:fld>
            <a:endParaRPr lang="en-US"/>
          </a:p>
        </p:txBody>
      </p:sp>
    </p:spTree>
    <p:extLst>
      <p:ext uri="{BB962C8B-B14F-4D97-AF65-F5344CB8AC3E}">
        <p14:creationId xmlns:p14="http://schemas.microsoft.com/office/powerpoint/2010/main" val="10795447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2000" y="557784"/>
            <a:ext cx="3831336" cy="4956048"/>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5181600" y="558065"/>
            <a:ext cx="6245352" cy="914400"/>
          </a:xfrm>
        </p:spPr>
        <p:txBody>
          <a:bodyPr anchor="b">
            <a:normAutofit/>
          </a:bodyPr>
          <a:lstStyle>
            <a:lvl1pPr marL="0" indent="0">
              <a:lnSpc>
                <a:spcPct val="113000"/>
              </a:lnSpc>
              <a:spcBef>
                <a:spcPts val="0"/>
              </a:spcBef>
              <a:buNone/>
              <a:defRPr sz="2400" b="0" i="1" baseline="0">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81600" y="1526671"/>
            <a:ext cx="6245352" cy="17556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181600" y="3700826"/>
            <a:ext cx="6248400" cy="914400"/>
          </a:xfrm>
        </p:spPr>
        <p:txBody>
          <a:bodyPr anchor="b">
            <a:normAutofit/>
          </a:bodyPr>
          <a:lstStyle>
            <a:lvl1pPr marL="0" indent="0">
              <a:buNone/>
              <a:defRPr sz="2400" b="0" i="1" baseline="0">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81600" y="4669432"/>
            <a:ext cx="6245352" cy="17556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76D24F4-A767-9447-8543-AB360C3E5891}" type="datetimeFigureOut">
              <a:rPr lang="en-US" smtClean="0"/>
              <a:t>2/11/16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FCE26F-750A-4241-A679-0372A99149CC}" type="slidenum">
              <a:rPr lang="en-US" smtClean="0"/>
              <a:t>‹#›</a:t>
            </a:fld>
            <a:endParaRPr lang="en-US"/>
          </a:p>
        </p:txBody>
      </p:sp>
    </p:spTree>
    <p:extLst>
      <p:ext uri="{BB962C8B-B14F-4D97-AF65-F5344CB8AC3E}">
        <p14:creationId xmlns:p14="http://schemas.microsoft.com/office/powerpoint/2010/main" val="19664272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76D24F4-A767-9447-8543-AB360C3E5891}" type="datetimeFigureOut">
              <a:rPr lang="en-US" smtClean="0"/>
              <a:t>2/11/16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FCE26F-750A-4241-A679-0372A99149CC}" type="slidenum">
              <a:rPr lang="en-US" smtClean="0"/>
              <a:t>‹#›</a:t>
            </a:fld>
            <a:endParaRPr lang="en-US"/>
          </a:p>
        </p:txBody>
      </p:sp>
    </p:spTree>
    <p:extLst>
      <p:ext uri="{BB962C8B-B14F-4D97-AF65-F5344CB8AC3E}">
        <p14:creationId xmlns:p14="http://schemas.microsoft.com/office/powerpoint/2010/main" val="21170142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6D24F4-A767-9447-8543-AB360C3E5891}" type="datetimeFigureOut">
              <a:rPr lang="en-US" smtClean="0"/>
              <a:t>2/11/16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FCE26F-750A-4241-A679-0372A99149CC}" type="slidenum">
              <a:rPr lang="en-US" smtClean="0"/>
              <a:t>‹#›</a:t>
            </a:fld>
            <a:endParaRPr lang="en-US"/>
          </a:p>
        </p:txBody>
      </p:sp>
    </p:spTree>
    <p:extLst>
      <p:ext uri="{BB962C8B-B14F-4D97-AF65-F5344CB8AC3E}">
        <p14:creationId xmlns:p14="http://schemas.microsoft.com/office/powerpoint/2010/main" val="1150192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555479"/>
            <a:ext cx="3838776" cy="1921022"/>
          </a:xfrm>
        </p:spPr>
        <p:txBody>
          <a:bodyPr anchor="t">
            <a:noAutofit/>
          </a:bodyPr>
          <a:lstStyle>
            <a:lvl1pPr>
              <a:lnSpc>
                <a:spcPct val="93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181600" y="564147"/>
            <a:ext cx="6248400" cy="5622644"/>
          </a:xfrm>
        </p:spPr>
        <p:txBody>
          <a:bodyPr/>
          <a:lstStyle>
            <a:lvl1pPr>
              <a:lnSpc>
                <a:spcPct val="112000"/>
              </a:lnSpc>
              <a:defRPr sz="2000"/>
            </a:lvl1pPr>
            <a:lvl2pPr>
              <a:lnSpc>
                <a:spcPct val="112000"/>
              </a:lnSpc>
              <a:defRPr sz="1800"/>
            </a:lvl2pPr>
            <a:lvl3pPr>
              <a:lnSpc>
                <a:spcPct val="112000"/>
              </a:lnSpc>
              <a:defRPr sz="1600"/>
            </a:lvl3pPr>
            <a:lvl4pPr>
              <a:lnSpc>
                <a:spcPct val="112000"/>
              </a:lnSpc>
              <a:defRPr sz="1400"/>
            </a:lvl4pPr>
            <a:lvl5pPr>
              <a:lnSpc>
                <a:spcPct val="112000"/>
              </a:lnSpc>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0" y="2621512"/>
            <a:ext cx="3838776" cy="3239537"/>
          </a:xfrm>
        </p:spPr>
        <p:txBody>
          <a:bodyPr/>
          <a:lstStyle>
            <a:lvl1pPr marL="0" indent="0" algn="r">
              <a:lnSpc>
                <a:spcPct val="125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6D24F4-A767-9447-8543-AB360C3E5891}" type="datetimeFigureOut">
              <a:rPr lang="en-US" smtClean="0"/>
              <a:t>2/11/16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FCE26F-750A-4241-A679-0372A99149CC}" type="slidenum">
              <a:rPr lang="en-US" smtClean="0"/>
              <a:t>‹#›</a:t>
            </a:fld>
            <a:endParaRPr lang="en-US"/>
          </a:p>
        </p:txBody>
      </p:sp>
    </p:spTree>
    <p:extLst>
      <p:ext uri="{BB962C8B-B14F-4D97-AF65-F5344CB8AC3E}">
        <p14:creationId xmlns:p14="http://schemas.microsoft.com/office/powerpoint/2010/main" val="1786200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557261"/>
            <a:ext cx="3840480" cy="1919239"/>
          </a:xfrm>
        </p:spPr>
        <p:txBody>
          <a:bodyPr anchor="t">
            <a:noAutofit/>
          </a:bodyPr>
          <a:lstStyle>
            <a:lvl1pPr>
              <a:lnSpc>
                <a:spcPct val="93000"/>
              </a:lnSpc>
              <a:defRPr sz="40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57800" y="0"/>
            <a:ext cx="6172200"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758952" y="2621512"/>
            <a:ext cx="3840480" cy="3236976"/>
          </a:xfrm>
        </p:spPr>
        <p:txBody>
          <a:bodyPr/>
          <a:lstStyle>
            <a:lvl1pPr marL="0" indent="0" algn="r">
              <a:lnSpc>
                <a:spcPct val="125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6D24F4-A767-9447-8543-AB360C3E5891}" type="datetimeFigureOut">
              <a:rPr lang="en-US" smtClean="0"/>
              <a:t>2/11/16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FCE26F-750A-4241-A679-0372A99149CC}" type="slidenum">
              <a:rPr lang="en-US" smtClean="0"/>
              <a:t>‹#›</a:t>
            </a:fld>
            <a:endParaRPr lang="en-US"/>
          </a:p>
        </p:txBody>
      </p:sp>
    </p:spTree>
    <p:extLst>
      <p:ext uri="{BB962C8B-B14F-4D97-AF65-F5344CB8AC3E}">
        <p14:creationId xmlns:p14="http://schemas.microsoft.com/office/powerpoint/2010/main" val="99850713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 name="Freeform 6" title="Page Number Shape"/>
          <p:cNvSpPr/>
          <p:nvPr/>
        </p:nvSpPr>
        <p:spPr bwMode="auto">
          <a:xfrm>
            <a:off x="11784011"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accent1"/>
          </a:solidFill>
          <a:ln w="0">
            <a:noFill/>
            <a:prstDash val="solid"/>
            <a:round/>
            <a:headEnd/>
            <a:tailEnd/>
          </a:ln>
        </p:spPr>
      </p:sp>
      <p:sp>
        <p:nvSpPr>
          <p:cNvPr id="2" name="Title Placeholder 1"/>
          <p:cNvSpPr>
            <a:spLocks noGrp="1"/>
          </p:cNvSpPr>
          <p:nvPr>
            <p:ph type="title"/>
          </p:nvPr>
        </p:nvSpPr>
        <p:spPr>
          <a:xfrm>
            <a:off x="762000" y="559678"/>
            <a:ext cx="3833906" cy="495249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181600" y="569066"/>
            <a:ext cx="6248398" cy="565515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2001" y="5930060"/>
            <a:ext cx="3814856" cy="365125"/>
          </a:xfrm>
          <a:prstGeom prst="rect">
            <a:avLst/>
          </a:prstGeom>
        </p:spPr>
        <p:txBody>
          <a:bodyPr vert="horz" lIns="91440" tIns="45720" rIns="91440" bIns="45720" rtlCol="0" anchor="t"/>
          <a:lstStyle>
            <a:lvl1pPr algn="r">
              <a:defRPr sz="1000" b="0" i="1" baseline="0">
                <a:solidFill>
                  <a:schemeClr val="accent1"/>
                </a:solidFill>
                <a:latin typeface="+mj-lt"/>
              </a:defRPr>
            </a:lvl1pPr>
          </a:lstStyle>
          <a:p>
            <a:fld id="{376D24F4-A767-9447-8543-AB360C3E5891}" type="datetimeFigureOut">
              <a:rPr lang="en-US" smtClean="0"/>
              <a:t>2/11/16</a:t>
            </a:fld>
            <a:endParaRPr lang="en-US"/>
          </a:p>
        </p:txBody>
      </p:sp>
      <p:sp>
        <p:nvSpPr>
          <p:cNvPr id="5" name="Footer Placeholder 4"/>
          <p:cNvSpPr>
            <a:spLocks noGrp="1"/>
          </p:cNvSpPr>
          <p:nvPr>
            <p:ph type="ftr" sz="quarter" idx="3"/>
          </p:nvPr>
        </p:nvSpPr>
        <p:spPr>
          <a:xfrm>
            <a:off x="762001" y="6314440"/>
            <a:ext cx="3814856" cy="365125"/>
          </a:xfrm>
          <a:prstGeom prst="rect">
            <a:avLst/>
          </a:prstGeom>
        </p:spPr>
        <p:txBody>
          <a:bodyPr vert="horz" lIns="91440" tIns="45720" rIns="91440" bIns="45720" rtlCol="0" anchor="t"/>
          <a:lstStyle>
            <a:lvl1pPr algn="r">
              <a:defRPr sz="1200" b="1" i="1" baseline="0">
                <a:solidFill>
                  <a:schemeClr val="accent1"/>
                </a:solidFill>
                <a:latin typeface="+mj-lt"/>
              </a:defRPr>
            </a:lvl1pPr>
          </a:lstStyle>
          <a:p>
            <a:endParaRPr lang="en-US"/>
          </a:p>
        </p:txBody>
      </p:sp>
      <p:sp>
        <p:nvSpPr>
          <p:cNvPr id="6" name="Slide Number Placeholder 5"/>
          <p:cNvSpPr>
            <a:spLocks noGrp="1"/>
          </p:cNvSpPr>
          <p:nvPr>
            <p:ph type="sldNum" sz="quarter" idx="4"/>
          </p:nvPr>
        </p:nvSpPr>
        <p:spPr>
          <a:xfrm>
            <a:off x="11784011" y="5607592"/>
            <a:ext cx="407988" cy="365125"/>
          </a:xfrm>
          <a:prstGeom prst="rect">
            <a:avLst/>
          </a:prstGeom>
        </p:spPr>
        <p:txBody>
          <a:bodyPr vert="horz" lIns="91440" tIns="45720" rIns="91440" bIns="45720" rtlCol="0" anchor="ctr"/>
          <a:lstStyle>
            <a:lvl1pPr algn="r">
              <a:defRPr sz="1200" b="0" i="1" baseline="0">
                <a:solidFill>
                  <a:schemeClr val="bg2"/>
                </a:solidFill>
                <a:latin typeface="+mj-lt"/>
              </a:defRPr>
            </a:lvl1pPr>
          </a:lstStyle>
          <a:p>
            <a:fld id="{DAFCE26F-750A-4241-A679-0372A99149CC}" type="slidenum">
              <a:rPr lang="en-US" smtClean="0"/>
              <a:t>‹#›</a:t>
            </a:fld>
            <a:endParaRPr lang="en-US"/>
          </a:p>
        </p:txBody>
      </p:sp>
      <p:cxnSp>
        <p:nvCxnSpPr>
          <p:cNvPr id="10" name="Straight Connector 9" title="Horizontal Rule Line"/>
          <p:cNvCxnSpPr/>
          <p:nvPr/>
        </p:nvCxnSpPr>
        <p:spPr>
          <a:xfrm>
            <a:off x="0" y="6199730"/>
            <a:ext cx="44958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1732109"/>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r" defTabSz="914400" rtl="0" eaLnBrk="1" latinLnBrk="0" hangingPunct="1">
        <a:lnSpc>
          <a:spcPct val="90000"/>
        </a:lnSpc>
        <a:spcBef>
          <a:spcPct val="0"/>
        </a:spcBef>
        <a:buNone/>
        <a:defRPr sz="5000" b="0" i="1" kern="1200" baseline="0">
          <a:solidFill>
            <a:schemeClr val="accent1"/>
          </a:solidFill>
          <a:latin typeface="+mj-lt"/>
          <a:ea typeface="+mj-ea"/>
          <a:cs typeface="+mj-cs"/>
        </a:defRPr>
      </a:lvl1pPr>
    </p:titleStyle>
    <p:bodyStyle>
      <a:lvl1pPr marL="283464" indent="-283464" algn="l" defTabSz="914400" rtl="0" eaLnBrk="1" latinLnBrk="0" hangingPunct="1">
        <a:lnSpc>
          <a:spcPct val="112000"/>
        </a:lnSpc>
        <a:spcBef>
          <a:spcPts val="900"/>
        </a:spcBef>
        <a:buFont typeface="Arial" panose="020B0604020202020204" pitchFamily="34" charset="0"/>
        <a:buChar char="•"/>
        <a:defRPr sz="2000" kern="1200" baseline="0">
          <a:solidFill>
            <a:schemeClr val="tx1">
              <a:lumMod val="85000"/>
              <a:lumOff val="15000"/>
            </a:schemeClr>
          </a:solidFill>
          <a:latin typeface="+mn-lt"/>
          <a:ea typeface="+mn-ea"/>
          <a:cs typeface="+mn-cs"/>
        </a:defRPr>
      </a:lvl1pPr>
      <a:lvl2pPr marL="283464" indent="-283464" algn="l" defTabSz="914400" rtl="0" eaLnBrk="1" latinLnBrk="0" hangingPunct="1">
        <a:lnSpc>
          <a:spcPct val="112000"/>
        </a:lnSpc>
        <a:spcBef>
          <a:spcPts val="900"/>
        </a:spcBef>
        <a:buFont typeface="Corbel" panose="020B0503020204020204" pitchFamily="34" charset="0"/>
        <a:buChar char="–"/>
        <a:defRPr sz="1800" kern="1200" baseline="0">
          <a:solidFill>
            <a:schemeClr val="tx1">
              <a:lumMod val="85000"/>
              <a:lumOff val="15000"/>
            </a:schemeClr>
          </a:solidFill>
          <a:latin typeface="+mn-lt"/>
          <a:ea typeface="+mn-ea"/>
          <a:cs typeface="+mn-cs"/>
        </a:defRPr>
      </a:lvl2pPr>
      <a:lvl3pPr marL="283464" indent="-283464" algn="l" defTabSz="914400" rtl="0" eaLnBrk="1" latinLnBrk="0" hangingPunct="1">
        <a:lnSpc>
          <a:spcPct val="112000"/>
        </a:lnSpc>
        <a:spcBef>
          <a:spcPts val="900"/>
        </a:spcBef>
        <a:buFont typeface="Arial" panose="020B0604020202020204" pitchFamily="34" charset="0"/>
        <a:buChar char="•"/>
        <a:defRPr sz="1600" kern="1200" baseline="0">
          <a:solidFill>
            <a:schemeClr val="tx1">
              <a:lumMod val="85000"/>
              <a:lumOff val="15000"/>
            </a:schemeClr>
          </a:solidFill>
          <a:latin typeface="+mn-lt"/>
          <a:ea typeface="+mn-ea"/>
          <a:cs typeface="+mn-cs"/>
        </a:defRPr>
      </a:lvl3pPr>
      <a:lvl4pPr marL="283464" indent="-283464" algn="l" defTabSz="914400" rtl="0" eaLnBrk="1" latinLnBrk="0" hangingPunct="1">
        <a:lnSpc>
          <a:spcPct val="112000"/>
        </a:lnSpc>
        <a:spcBef>
          <a:spcPts val="900"/>
        </a:spcBef>
        <a:buFont typeface="Corbel" panose="020B0503020204020204" pitchFamily="34" charset="0"/>
        <a:buChar char="–"/>
        <a:defRPr sz="1400" kern="1200" baseline="0">
          <a:solidFill>
            <a:schemeClr val="tx1">
              <a:lumMod val="85000"/>
              <a:lumOff val="15000"/>
            </a:schemeClr>
          </a:solidFill>
          <a:latin typeface="+mn-lt"/>
          <a:ea typeface="+mn-ea"/>
          <a:cs typeface="+mn-cs"/>
        </a:defRPr>
      </a:lvl4pPr>
      <a:lvl5pPr marL="283464" indent="-283464" algn="l" defTabSz="914400" rtl="0" eaLnBrk="1" latinLnBrk="0" hangingPunct="1">
        <a:lnSpc>
          <a:spcPct val="112000"/>
        </a:lnSpc>
        <a:spcBef>
          <a:spcPts val="9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5pPr>
      <a:lvl6pPr marL="283464"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6pPr>
      <a:lvl7pPr marL="283464" indent="-283464" algn="l" defTabSz="914400" rtl="0" eaLnBrk="1" latinLnBrk="0" hangingPunct="1">
        <a:lnSpc>
          <a:spcPct val="112000"/>
        </a:lnSpc>
        <a:spcBef>
          <a:spcPts val="1300"/>
        </a:spcBef>
        <a:buFont typeface="Arial" panose="020B0604020202020204" pitchFamily="34" charset="0"/>
        <a:buChar char="•"/>
        <a:defRPr sz="1400" i="1" kern="1200">
          <a:solidFill>
            <a:schemeClr val="tx1">
              <a:lumMod val="85000"/>
              <a:lumOff val="15000"/>
            </a:schemeClr>
          </a:solidFill>
          <a:latin typeface="+mn-lt"/>
          <a:ea typeface="+mn-ea"/>
          <a:cs typeface="+mn-cs"/>
        </a:defRPr>
      </a:lvl7pPr>
      <a:lvl8pPr marL="283464"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8pPr>
      <a:lvl9pPr marL="283464" indent="-283464" algn="l" defTabSz="914400" rtl="0" eaLnBrk="1" latinLnBrk="0" hangingPunct="1">
        <a:lnSpc>
          <a:spcPct val="112000"/>
        </a:lnSpc>
        <a:spcBef>
          <a:spcPts val="13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32">
          <p15:clr>
            <a:srgbClr val="F26B43"/>
          </p15:clr>
        </p15:guide>
        <p15:guide id="2" pos="480">
          <p15:clr>
            <a:srgbClr val="F26B43"/>
          </p15:clr>
        </p15:guide>
        <p15:guide id="3" orient="horz" pos="432">
          <p15:clr>
            <a:srgbClr val="F26B43"/>
          </p15:clr>
        </p15:guide>
        <p15:guide id="4" pos="7200">
          <p15:clr>
            <a:srgbClr val="F26B43"/>
          </p15:clr>
        </p15:guide>
        <p15:guide id="5" pos="32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G7Zh-3C5jH4"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G7Zh-3C5jH4" TargetMode="External"/><Relationship Id="rId4" Type="http://schemas.openxmlformats.org/officeDocument/2006/relationships/hyperlink" Target="https://www.youtube.com/watch?v=f0tEcxLDDd4" TargetMode="External"/><Relationship Id="rId1" Type="http://schemas.openxmlformats.org/officeDocument/2006/relationships/slideLayout" Target="../slideLayouts/slideLayout2.xml"/><Relationship Id="rId2" Type="http://schemas.openxmlformats.org/officeDocument/2006/relationships/hyperlink" Target="https://www.youtube.com/watch?v=QvbHO1RtT4M"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7.png"/><Relationship Id="rId3"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tif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youtube.com/watch?v=r0h0LlCu8Ks"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rIpD7hfffQo" TargetMode="Externa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9.png"/><Relationship Id="rId8" Type="http://schemas.openxmlformats.org/officeDocument/2006/relationships/image" Target="../media/image10.png"/><Relationship Id="rId9"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88912" y="1143293"/>
            <a:ext cx="11103087" cy="2335887"/>
          </a:xfrm>
        </p:spPr>
        <p:txBody>
          <a:bodyPr>
            <a:normAutofit/>
          </a:bodyPr>
          <a:lstStyle/>
          <a:p>
            <a:r>
              <a:rPr lang="en-US" sz="4400" dirty="0" smtClean="0"/>
              <a:t>Chapter 3: Technologies &amp; Promotion of culture in a Globalizing World </a:t>
            </a:r>
            <a:endParaRPr lang="en-US" sz="4400" dirty="0"/>
          </a:p>
        </p:txBody>
      </p:sp>
      <p:sp>
        <p:nvSpPr>
          <p:cNvPr id="3" name="Subtitle 2"/>
          <p:cNvSpPr>
            <a:spLocks noGrp="1"/>
          </p:cNvSpPr>
          <p:nvPr>
            <p:ph type="subTitle" idx="1"/>
          </p:nvPr>
        </p:nvSpPr>
        <p:spPr>
          <a:xfrm>
            <a:off x="1088911" y="4378198"/>
            <a:ext cx="9437839" cy="1799578"/>
          </a:xfrm>
        </p:spPr>
        <p:txBody>
          <a:bodyPr>
            <a:noAutofit/>
          </a:bodyPr>
          <a:lstStyle/>
          <a:p>
            <a:r>
              <a:rPr lang="en-US" sz="3200" dirty="0" smtClean="0"/>
              <a:t>Related Issue: To what extent should globalization shape identity?</a:t>
            </a:r>
          </a:p>
          <a:p>
            <a:r>
              <a:rPr lang="en-US" sz="3200" dirty="0" smtClean="0"/>
              <a:t>Chapter Issue: To what extent do media and communications technology affect identity?</a:t>
            </a:r>
            <a:endParaRPr lang="en-US" sz="3200" dirty="0"/>
          </a:p>
        </p:txBody>
      </p:sp>
    </p:spTree>
    <p:extLst>
      <p:ext uri="{BB962C8B-B14F-4D97-AF65-F5344CB8AC3E}">
        <p14:creationId xmlns:p14="http://schemas.microsoft.com/office/powerpoint/2010/main" val="15404257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4785" y="1545810"/>
            <a:ext cx="9404268" cy="3286153"/>
          </a:xfrm>
        </p:spPr>
        <p:txBody>
          <a:bodyPr>
            <a:normAutofit fontScale="90000"/>
          </a:bodyPr>
          <a:lstStyle/>
          <a:p>
            <a:r>
              <a:rPr lang="en-US" dirty="0" smtClean="0"/>
              <a:t>What are some Advantages &amp; Disadvantages of Transnationals?</a:t>
            </a:r>
            <a:endParaRPr lang="en-US" dirty="0"/>
          </a:p>
        </p:txBody>
      </p:sp>
    </p:spTree>
    <p:extLst>
      <p:ext uri="{BB962C8B-B14F-4D97-AF65-F5344CB8AC3E}">
        <p14:creationId xmlns:p14="http://schemas.microsoft.com/office/powerpoint/2010/main" val="8304099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722" y="559678"/>
            <a:ext cx="5197550" cy="4952492"/>
          </a:xfrm>
        </p:spPr>
        <p:txBody>
          <a:bodyPr/>
          <a:lstStyle/>
          <a:p>
            <a:r>
              <a:rPr lang="en-US" dirty="0" smtClean="0"/>
              <a:t>Advantages of Transnationals</a:t>
            </a:r>
            <a:endParaRPr lang="en-US" dirty="0"/>
          </a:p>
        </p:txBody>
      </p:sp>
      <p:sp>
        <p:nvSpPr>
          <p:cNvPr id="3" name="Content Placeholder 2"/>
          <p:cNvSpPr>
            <a:spLocks noGrp="1"/>
          </p:cNvSpPr>
          <p:nvPr>
            <p:ph idx="1"/>
          </p:nvPr>
        </p:nvSpPr>
        <p:spPr/>
        <p:txBody>
          <a:bodyPr/>
          <a:lstStyle/>
          <a:p>
            <a:r>
              <a:rPr lang="en-US" sz="3600" dirty="0"/>
              <a:t>Large $$ and human resources to create new media </a:t>
            </a:r>
          </a:p>
          <a:p>
            <a:r>
              <a:rPr lang="en-US" sz="3600" dirty="0"/>
              <a:t>Many enjoy the media created by these corporations (more advanced) </a:t>
            </a:r>
          </a:p>
          <a:p>
            <a:r>
              <a:rPr lang="en-US" sz="3600" dirty="0"/>
              <a:t>They can use their control of the media to express the voices of diverse cultures </a:t>
            </a:r>
          </a:p>
          <a:p>
            <a:endParaRPr lang="en-US" dirty="0"/>
          </a:p>
        </p:txBody>
      </p:sp>
      <p:pic>
        <p:nvPicPr>
          <p:cNvPr id="4" name="Picture 3"/>
          <p:cNvPicPr>
            <a:picLocks noChangeAspect="1"/>
          </p:cNvPicPr>
          <p:nvPr/>
        </p:nvPicPr>
        <p:blipFill>
          <a:blip r:embed="rId2"/>
          <a:stretch>
            <a:fillRect/>
          </a:stretch>
        </p:blipFill>
        <p:spPr>
          <a:xfrm>
            <a:off x="659780" y="4110897"/>
            <a:ext cx="2416751" cy="1575721"/>
          </a:xfrm>
          <a:prstGeom prst="rect">
            <a:avLst/>
          </a:prstGeom>
        </p:spPr>
      </p:pic>
      <p:pic>
        <p:nvPicPr>
          <p:cNvPr id="5" name="Picture 4"/>
          <p:cNvPicPr>
            <a:picLocks noChangeAspect="1"/>
          </p:cNvPicPr>
          <p:nvPr/>
        </p:nvPicPr>
        <p:blipFill>
          <a:blip r:embed="rId3"/>
          <a:stretch>
            <a:fillRect/>
          </a:stretch>
        </p:blipFill>
        <p:spPr>
          <a:xfrm>
            <a:off x="9996294" y="4591420"/>
            <a:ext cx="1841500" cy="1841500"/>
          </a:xfrm>
          <a:prstGeom prst="rect">
            <a:avLst/>
          </a:prstGeom>
        </p:spPr>
      </p:pic>
    </p:spTree>
    <p:extLst>
      <p:ext uri="{BB962C8B-B14F-4D97-AF65-F5344CB8AC3E}">
        <p14:creationId xmlns:p14="http://schemas.microsoft.com/office/powerpoint/2010/main" val="4219108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0" y="569066"/>
            <a:ext cx="5105402" cy="4952492"/>
          </a:xfrm>
        </p:spPr>
        <p:txBody>
          <a:bodyPr/>
          <a:lstStyle/>
          <a:p>
            <a:r>
              <a:rPr lang="en-US" dirty="0" smtClean="0"/>
              <a:t>Disadvantages of Transnationals </a:t>
            </a:r>
            <a:endParaRPr lang="en-US" dirty="0"/>
          </a:p>
        </p:txBody>
      </p:sp>
      <p:sp>
        <p:nvSpPr>
          <p:cNvPr id="3" name="Content Placeholder 2"/>
          <p:cNvSpPr>
            <a:spLocks noGrp="1"/>
          </p:cNvSpPr>
          <p:nvPr>
            <p:ph idx="1"/>
          </p:nvPr>
        </p:nvSpPr>
        <p:spPr>
          <a:xfrm>
            <a:off x="7865038" y="877197"/>
            <a:ext cx="4185424" cy="5655156"/>
          </a:xfrm>
        </p:spPr>
        <p:txBody>
          <a:bodyPr>
            <a:normAutofit lnSpcReduction="10000"/>
          </a:bodyPr>
          <a:lstStyle/>
          <a:p>
            <a:r>
              <a:rPr lang="en-US" sz="3600" dirty="0" smtClean="0"/>
              <a:t>Too much influence over world culture </a:t>
            </a:r>
          </a:p>
          <a:p>
            <a:r>
              <a:rPr lang="en-US" sz="3600" dirty="0" smtClean="0"/>
              <a:t>Smaller media cannot compete </a:t>
            </a:r>
          </a:p>
          <a:p>
            <a:r>
              <a:rPr lang="en-US" sz="3600" dirty="0" smtClean="0"/>
              <a:t>Transnationals sometimes do not use their power to express the voices of diverse cultures </a:t>
            </a:r>
            <a:endParaRPr lang="en-US" sz="3600" dirty="0"/>
          </a:p>
        </p:txBody>
      </p:sp>
      <p:pic>
        <p:nvPicPr>
          <p:cNvPr id="6" name="Picture 5"/>
          <p:cNvPicPr>
            <a:picLocks noChangeAspect="1"/>
          </p:cNvPicPr>
          <p:nvPr/>
        </p:nvPicPr>
        <p:blipFill>
          <a:blip r:embed="rId2"/>
          <a:stretch>
            <a:fillRect/>
          </a:stretch>
        </p:blipFill>
        <p:spPr>
          <a:xfrm>
            <a:off x="5322126" y="3437146"/>
            <a:ext cx="1897566" cy="2846348"/>
          </a:xfrm>
          <a:prstGeom prst="rect">
            <a:avLst/>
          </a:prstGeom>
        </p:spPr>
      </p:pic>
      <p:pic>
        <p:nvPicPr>
          <p:cNvPr id="7" name="Picture 6"/>
          <p:cNvPicPr>
            <a:picLocks noChangeAspect="1"/>
          </p:cNvPicPr>
          <p:nvPr/>
        </p:nvPicPr>
        <p:blipFill>
          <a:blip r:embed="rId3"/>
          <a:stretch>
            <a:fillRect/>
          </a:stretch>
        </p:blipFill>
        <p:spPr>
          <a:xfrm>
            <a:off x="4692723" y="569066"/>
            <a:ext cx="3156373" cy="2254552"/>
          </a:xfrm>
          <a:prstGeom prst="rect">
            <a:avLst/>
          </a:prstGeom>
        </p:spPr>
      </p:pic>
      <p:pic>
        <p:nvPicPr>
          <p:cNvPr id="8" name="Picture 7"/>
          <p:cNvPicPr>
            <a:picLocks noChangeAspect="1"/>
          </p:cNvPicPr>
          <p:nvPr/>
        </p:nvPicPr>
        <p:blipFill>
          <a:blip r:embed="rId4"/>
          <a:stretch>
            <a:fillRect/>
          </a:stretch>
        </p:blipFill>
        <p:spPr>
          <a:xfrm>
            <a:off x="394464" y="3437146"/>
            <a:ext cx="2880278" cy="2084412"/>
          </a:xfrm>
          <a:prstGeom prst="rect">
            <a:avLst/>
          </a:prstGeom>
        </p:spPr>
      </p:pic>
    </p:spTree>
    <p:extLst>
      <p:ext uri="{BB962C8B-B14F-4D97-AF65-F5344CB8AC3E}">
        <p14:creationId xmlns:p14="http://schemas.microsoft.com/office/powerpoint/2010/main" val="18222603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59678"/>
            <a:ext cx="4595906" cy="4952492"/>
          </a:xfrm>
        </p:spPr>
        <p:txBody>
          <a:bodyPr>
            <a:normAutofit/>
          </a:bodyPr>
          <a:lstStyle/>
          <a:p>
            <a:r>
              <a:rPr lang="en-US" sz="4500" dirty="0" smtClean="0"/>
              <a:t>Universalization of Popular Culture and Hybridization</a:t>
            </a:r>
            <a:endParaRPr lang="en-US" sz="4500" dirty="0"/>
          </a:p>
        </p:txBody>
      </p:sp>
      <p:sp>
        <p:nvSpPr>
          <p:cNvPr id="3" name="Content Placeholder 2"/>
          <p:cNvSpPr>
            <a:spLocks noGrp="1"/>
          </p:cNvSpPr>
          <p:nvPr>
            <p:ph idx="1"/>
          </p:nvPr>
        </p:nvSpPr>
        <p:spPr>
          <a:xfrm>
            <a:off x="4986454" y="267629"/>
            <a:ext cx="7205546" cy="6858000"/>
          </a:xfrm>
        </p:spPr>
        <p:txBody>
          <a:bodyPr>
            <a:normAutofit fontScale="92500" lnSpcReduction="20000"/>
          </a:bodyPr>
          <a:lstStyle/>
          <a:p>
            <a:r>
              <a:rPr lang="en-US" sz="3600" b="1" dirty="0" smtClean="0"/>
              <a:t>Universalization</a:t>
            </a:r>
            <a:r>
              <a:rPr lang="en-US" sz="3600" dirty="0" smtClean="0"/>
              <a:t>: This means a large number of people experience much of the same culture</a:t>
            </a:r>
          </a:p>
          <a:p>
            <a:r>
              <a:rPr lang="en-US" sz="3600" b="1" dirty="0" smtClean="0"/>
              <a:t>Hybridization</a:t>
            </a:r>
            <a:r>
              <a:rPr lang="en-US" sz="3600" dirty="0" smtClean="0"/>
              <a:t>: People also use media and communications technology to create hybrid cultures and identity </a:t>
            </a:r>
          </a:p>
          <a:p>
            <a:pPr lvl="1"/>
            <a:r>
              <a:rPr lang="en-US" sz="3600" dirty="0"/>
              <a:t>Mixing media and art forms i.e. different combinations of theatre, dance, and music art forms. </a:t>
            </a:r>
          </a:p>
          <a:p>
            <a:pPr lvl="1"/>
            <a:r>
              <a:rPr lang="en-US" sz="3600" dirty="0"/>
              <a:t>Mixing elements from different cultures i.e. clothing, music, spirituality. </a:t>
            </a:r>
          </a:p>
          <a:p>
            <a:pPr lvl="1"/>
            <a:r>
              <a:rPr lang="en-US" sz="3600" dirty="0"/>
              <a:t>Music vs. Visual Art </a:t>
            </a:r>
          </a:p>
          <a:p>
            <a:endParaRPr lang="en-US" dirty="0" smtClean="0"/>
          </a:p>
          <a:p>
            <a:endParaRPr lang="en-US" dirty="0"/>
          </a:p>
          <a:p>
            <a:endParaRPr lang="en-US" dirty="0" smtClean="0">
              <a:hlinkClick r:id="rId2"/>
            </a:endParaRPr>
          </a:p>
          <a:p>
            <a:endParaRPr lang="en-US" dirty="0" smtClean="0"/>
          </a:p>
          <a:p>
            <a:endParaRPr lang="en-US" dirty="0"/>
          </a:p>
        </p:txBody>
      </p:sp>
    </p:spTree>
    <p:extLst>
      <p:ext uri="{BB962C8B-B14F-4D97-AF65-F5344CB8AC3E}">
        <p14:creationId xmlns:p14="http://schemas.microsoft.com/office/powerpoint/2010/main" val="16019298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59678"/>
            <a:ext cx="4995746" cy="4952492"/>
          </a:xfrm>
        </p:spPr>
        <p:txBody>
          <a:bodyPr/>
          <a:lstStyle/>
          <a:p>
            <a:r>
              <a:rPr lang="en-US" dirty="0" smtClean="0"/>
              <a:t>How do media and communications technologies affect identity? </a:t>
            </a:r>
            <a:endParaRPr lang="en-US" dirty="0"/>
          </a:p>
        </p:txBody>
      </p:sp>
      <p:sp>
        <p:nvSpPr>
          <p:cNvPr id="3" name="Content Placeholder 2"/>
          <p:cNvSpPr>
            <a:spLocks noGrp="1"/>
          </p:cNvSpPr>
          <p:nvPr>
            <p:ph idx="1"/>
          </p:nvPr>
        </p:nvSpPr>
        <p:spPr/>
        <p:txBody>
          <a:bodyPr/>
          <a:lstStyle/>
          <a:p>
            <a:endParaRPr lang="en-US" dirty="0" smtClean="0"/>
          </a:p>
          <a:p>
            <a:r>
              <a:rPr lang="en-US" sz="2800" dirty="0" smtClean="0"/>
              <a:t>Price of Beauty: </a:t>
            </a:r>
            <a:r>
              <a:rPr lang="en-US" sz="2800" dirty="0" smtClean="0">
                <a:hlinkClick r:id="rId2"/>
              </a:rPr>
              <a:t>https://www.youtube.com/watch?v=QvbHO1RtT4M</a:t>
            </a:r>
            <a:endParaRPr lang="en-US" sz="2800" dirty="0" smtClean="0"/>
          </a:p>
          <a:p>
            <a:r>
              <a:rPr lang="en-US" sz="2800" dirty="0" smtClean="0"/>
              <a:t>Perception of Beauty: </a:t>
            </a:r>
            <a:r>
              <a:rPr lang="en-US" sz="2800" dirty="0" smtClean="0">
                <a:hlinkClick r:id="rId3"/>
              </a:rPr>
              <a:t>https://www.youtube.com/watch?v=G7Zh-3C5jH4</a:t>
            </a:r>
            <a:endParaRPr lang="en-US" sz="2800" dirty="0" smtClean="0"/>
          </a:p>
          <a:p>
            <a:r>
              <a:rPr lang="en-US" sz="2800" dirty="0" smtClean="0"/>
              <a:t>Comfortable: </a:t>
            </a:r>
            <a:r>
              <a:rPr lang="en-US" sz="2800" dirty="0" smtClean="0">
                <a:hlinkClick r:id="rId4"/>
              </a:rPr>
              <a:t>https://www.youtube.com/watch?v=f0tEcxLDDd4</a:t>
            </a:r>
            <a:endParaRPr lang="en-US" sz="2800" dirty="0" smtClean="0"/>
          </a:p>
          <a:p>
            <a:endParaRPr lang="en-US" sz="2800" dirty="0"/>
          </a:p>
        </p:txBody>
      </p:sp>
    </p:spTree>
    <p:extLst>
      <p:ext uri="{BB962C8B-B14F-4D97-AF65-F5344CB8AC3E}">
        <p14:creationId xmlns:p14="http://schemas.microsoft.com/office/powerpoint/2010/main" val="7132850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6156" y="720620"/>
            <a:ext cx="8296654" cy="3286153"/>
          </a:xfrm>
        </p:spPr>
        <p:txBody>
          <a:bodyPr/>
          <a:lstStyle/>
          <a:p>
            <a:r>
              <a:rPr lang="en-US" dirty="0" smtClean="0"/>
              <a:t>Canadian Film </a:t>
            </a:r>
            <a:endParaRPr lang="en-US" dirty="0"/>
          </a:p>
        </p:txBody>
      </p:sp>
      <p:pic>
        <p:nvPicPr>
          <p:cNvPr id="4" name="Picture 3"/>
          <p:cNvPicPr>
            <a:picLocks noChangeAspect="1"/>
          </p:cNvPicPr>
          <p:nvPr/>
        </p:nvPicPr>
        <p:blipFill>
          <a:blip r:embed="rId2"/>
          <a:stretch>
            <a:fillRect/>
          </a:stretch>
        </p:blipFill>
        <p:spPr>
          <a:xfrm>
            <a:off x="210186" y="215257"/>
            <a:ext cx="3345366" cy="3345366"/>
          </a:xfrm>
          <a:prstGeom prst="rect">
            <a:avLst/>
          </a:prstGeom>
        </p:spPr>
      </p:pic>
      <p:pic>
        <p:nvPicPr>
          <p:cNvPr id="5" name="Picture 4"/>
          <p:cNvPicPr>
            <a:picLocks noChangeAspect="1"/>
          </p:cNvPicPr>
          <p:nvPr/>
        </p:nvPicPr>
        <p:blipFill>
          <a:blip r:embed="rId3"/>
          <a:stretch>
            <a:fillRect/>
          </a:stretch>
        </p:blipFill>
        <p:spPr>
          <a:xfrm>
            <a:off x="8296507" y="2938445"/>
            <a:ext cx="3672607" cy="3672607"/>
          </a:xfrm>
          <a:prstGeom prst="rect">
            <a:avLst/>
          </a:prstGeom>
        </p:spPr>
      </p:pic>
    </p:spTree>
    <p:extLst>
      <p:ext uri="{BB962C8B-B14F-4D97-AF65-F5344CB8AC3E}">
        <p14:creationId xmlns:p14="http://schemas.microsoft.com/office/powerpoint/2010/main" val="7632251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Canadian Film </a:t>
            </a:r>
            <a:endParaRPr lang="en-US" dirty="0"/>
          </a:p>
        </p:txBody>
      </p:sp>
      <p:sp>
        <p:nvSpPr>
          <p:cNvPr id="3" name="Content Placeholder 2"/>
          <p:cNvSpPr>
            <a:spLocks noGrp="1"/>
          </p:cNvSpPr>
          <p:nvPr>
            <p:ph idx="1"/>
          </p:nvPr>
        </p:nvSpPr>
        <p:spPr>
          <a:xfrm>
            <a:off x="503664" y="2070952"/>
            <a:ext cx="6698673" cy="4351338"/>
          </a:xfrm>
        </p:spPr>
        <p:txBody>
          <a:bodyPr>
            <a:normAutofit fontScale="92500" lnSpcReduction="10000"/>
          </a:bodyPr>
          <a:lstStyle/>
          <a:p>
            <a:r>
              <a:rPr lang="en-US" sz="3200" dirty="0" smtClean="0"/>
              <a:t>Why are Canadians not watching Canadian Films? </a:t>
            </a:r>
          </a:p>
          <a:p>
            <a:r>
              <a:rPr lang="en-US" sz="3200" dirty="0" smtClean="0"/>
              <a:t>Does any one know any examples of some Canadian Films? </a:t>
            </a:r>
          </a:p>
          <a:p>
            <a:r>
              <a:rPr lang="en-US" sz="3200" dirty="0" smtClean="0"/>
              <a:t>What about Canadian actors/singers? </a:t>
            </a:r>
          </a:p>
          <a:p>
            <a:r>
              <a:rPr lang="en-US" sz="3200" dirty="0" smtClean="0"/>
              <a:t>Which Film Industry has the most influence on Canada? The world? Why do you think this is the case? </a:t>
            </a:r>
          </a:p>
          <a:p>
            <a:endParaRPr lang="en-US" dirty="0"/>
          </a:p>
        </p:txBody>
      </p:sp>
      <p:pic>
        <p:nvPicPr>
          <p:cNvPr id="4" name="Picture 3"/>
          <p:cNvPicPr>
            <a:picLocks noChangeAspect="1"/>
          </p:cNvPicPr>
          <p:nvPr/>
        </p:nvPicPr>
        <p:blipFill>
          <a:blip r:embed="rId2"/>
          <a:stretch>
            <a:fillRect/>
          </a:stretch>
        </p:blipFill>
        <p:spPr>
          <a:xfrm>
            <a:off x="7536873" y="0"/>
            <a:ext cx="4655127" cy="6858000"/>
          </a:xfrm>
          <a:prstGeom prst="rect">
            <a:avLst/>
          </a:prstGeom>
        </p:spPr>
      </p:pic>
    </p:spTree>
    <p:extLst>
      <p:ext uri="{BB962C8B-B14F-4D97-AF65-F5344CB8AC3E}">
        <p14:creationId xmlns:p14="http://schemas.microsoft.com/office/powerpoint/2010/main" val="5496491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746" y="559678"/>
            <a:ext cx="4172160" cy="4952492"/>
          </a:xfrm>
        </p:spPr>
        <p:txBody>
          <a:bodyPr/>
          <a:lstStyle/>
          <a:p>
            <a:r>
              <a:rPr lang="en-US" dirty="0" smtClean="0"/>
              <a:t>Canadian Broadcasting</a:t>
            </a:r>
            <a:endParaRPr lang="en-US" dirty="0"/>
          </a:p>
        </p:txBody>
      </p:sp>
      <p:sp>
        <p:nvSpPr>
          <p:cNvPr id="3" name="Content Placeholder 2"/>
          <p:cNvSpPr>
            <a:spLocks noGrp="1"/>
          </p:cNvSpPr>
          <p:nvPr>
            <p:ph idx="1"/>
          </p:nvPr>
        </p:nvSpPr>
        <p:spPr/>
        <p:txBody>
          <a:bodyPr>
            <a:normAutofit/>
          </a:bodyPr>
          <a:lstStyle/>
          <a:p>
            <a:r>
              <a:rPr lang="en-US" sz="2800" dirty="0" smtClean="0"/>
              <a:t>CBC and Radio Canada</a:t>
            </a:r>
          </a:p>
          <a:p>
            <a:r>
              <a:rPr lang="en-US" sz="2800" dirty="0" smtClean="0"/>
              <a:t>Public vs. Private Broadcasters </a:t>
            </a:r>
          </a:p>
          <a:p>
            <a:r>
              <a:rPr lang="en-US" sz="2800" dirty="0" smtClean="0"/>
              <a:t>CBC: Canadian Broadcasting Corp. (“Canadian Culture”)</a:t>
            </a:r>
          </a:p>
          <a:p>
            <a:r>
              <a:rPr lang="en-US" sz="2800" dirty="0" smtClean="0"/>
              <a:t>SRC: </a:t>
            </a:r>
            <a:r>
              <a:rPr lang="en-US" sz="2800" dirty="0" err="1" smtClean="0"/>
              <a:t>Societe</a:t>
            </a:r>
            <a:r>
              <a:rPr lang="en-US" sz="2800" dirty="0" smtClean="0"/>
              <a:t> Radio-Canada (</a:t>
            </a:r>
            <a:r>
              <a:rPr lang="en-US" sz="2800" dirty="0" err="1" smtClean="0"/>
              <a:t>Francaphone</a:t>
            </a:r>
            <a:r>
              <a:rPr lang="en-US" sz="2800" dirty="0" smtClean="0"/>
              <a:t> Culture) </a:t>
            </a:r>
          </a:p>
          <a:p>
            <a:r>
              <a:rPr lang="en-US" sz="2800" dirty="0" smtClean="0"/>
              <a:t>Both of these corporations use radio, the internet and television to express Canadian perspectives </a:t>
            </a:r>
          </a:p>
        </p:txBody>
      </p:sp>
    </p:spTree>
    <p:extLst>
      <p:ext uri="{BB962C8B-B14F-4D97-AF65-F5344CB8AC3E}">
        <p14:creationId xmlns:p14="http://schemas.microsoft.com/office/powerpoint/2010/main" val="17963484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Canadian Film</a:t>
            </a:r>
            <a:endParaRPr lang="en-US" dirty="0"/>
          </a:p>
        </p:txBody>
      </p:sp>
      <p:sp>
        <p:nvSpPr>
          <p:cNvPr id="3" name="Content Placeholder 2"/>
          <p:cNvSpPr>
            <a:spLocks noGrp="1"/>
          </p:cNvSpPr>
          <p:nvPr>
            <p:ph idx="1"/>
          </p:nvPr>
        </p:nvSpPr>
        <p:spPr/>
        <p:txBody>
          <a:bodyPr/>
          <a:lstStyle/>
          <a:p>
            <a:r>
              <a:rPr lang="en-US" sz="2800" dirty="0" smtClean="0"/>
              <a:t>Why aren’t Canadians watching? </a:t>
            </a:r>
          </a:p>
          <a:p>
            <a:r>
              <a:rPr lang="en-US" sz="2800" dirty="0" smtClean="0"/>
              <a:t>Some say that we prefer American films…</a:t>
            </a:r>
          </a:p>
          <a:p>
            <a:r>
              <a:rPr lang="en-US" sz="2800" dirty="0" smtClean="0"/>
              <a:t>Some say that we are overly-influenced by the impact of the media trans-nationals </a:t>
            </a:r>
          </a:p>
          <a:p>
            <a:r>
              <a:rPr lang="en-US" sz="2800" dirty="0" smtClean="0"/>
              <a:t>Most Canadian Films are independent and do not receive the $ needed for advertising. </a:t>
            </a:r>
          </a:p>
          <a:p>
            <a:endParaRPr lang="en-US" dirty="0"/>
          </a:p>
        </p:txBody>
      </p:sp>
    </p:spTree>
    <p:extLst>
      <p:ext uri="{BB962C8B-B14F-4D97-AF65-F5344CB8AC3E}">
        <p14:creationId xmlns:p14="http://schemas.microsoft.com/office/powerpoint/2010/main" val="15693379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59678"/>
            <a:ext cx="5181600" cy="5664544"/>
          </a:xfrm>
        </p:spPr>
        <p:txBody>
          <a:bodyPr/>
          <a:lstStyle/>
          <a:p>
            <a:r>
              <a:rPr lang="en-US" dirty="0" smtClean="0"/>
              <a:t>Diverse Cultures Use Communications Technology</a:t>
            </a:r>
            <a:endParaRPr lang="en-US" dirty="0"/>
          </a:p>
        </p:txBody>
      </p:sp>
      <p:sp>
        <p:nvSpPr>
          <p:cNvPr id="3" name="Content Placeholder 2"/>
          <p:cNvSpPr>
            <a:spLocks noGrp="1"/>
          </p:cNvSpPr>
          <p:nvPr>
            <p:ph idx="1"/>
          </p:nvPr>
        </p:nvSpPr>
        <p:spPr>
          <a:xfrm>
            <a:off x="5694556" y="548881"/>
            <a:ext cx="6248398" cy="5655156"/>
          </a:xfrm>
        </p:spPr>
        <p:txBody>
          <a:bodyPr>
            <a:normAutofit/>
          </a:bodyPr>
          <a:lstStyle/>
          <a:p>
            <a:r>
              <a:rPr lang="en-US" sz="2800" dirty="0" smtClean="0"/>
              <a:t>APTN: Aboriginal Peoples Television Network </a:t>
            </a:r>
          </a:p>
          <a:p>
            <a:r>
              <a:rPr lang="en-US" sz="2800" dirty="0" smtClean="0"/>
              <a:t>APTN reflects aboriginal cultures, languages and communities of diverse aboriginal peoples across Canada. </a:t>
            </a:r>
          </a:p>
          <a:p>
            <a:r>
              <a:rPr lang="en-US" sz="2800" dirty="0" smtClean="0"/>
              <a:t>Launched in September 1999 </a:t>
            </a:r>
          </a:p>
          <a:p>
            <a:r>
              <a:rPr lang="en-US" sz="2800" dirty="0" smtClean="0"/>
              <a:t>Programming for, about and by Aboriginal people </a:t>
            </a:r>
          </a:p>
        </p:txBody>
      </p:sp>
    </p:spTree>
    <p:extLst>
      <p:ext uri="{BB962C8B-B14F-4D97-AF65-F5344CB8AC3E}">
        <p14:creationId xmlns:p14="http://schemas.microsoft.com/office/powerpoint/2010/main" val="382424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SOCIAL NETWORKING sites do you use?</a:t>
            </a:r>
            <a:endParaRPr lang="en-US" dirty="0"/>
          </a:p>
        </p:txBody>
      </p:sp>
      <p:sp>
        <p:nvSpPr>
          <p:cNvPr id="3" name="Text Placeholder 2"/>
          <p:cNvSpPr>
            <a:spLocks noGrp="1"/>
          </p:cNvSpPr>
          <p:nvPr>
            <p:ph type="body" idx="1"/>
          </p:nvPr>
        </p:nvSpPr>
        <p:spPr>
          <a:xfrm>
            <a:off x="1947673" y="624468"/>
            <a:ext cx="8401429" cy="1588430"/>
          </a:xfrm>
        </p:spPr>
        <p:txBody>
          <a:bodyPr>
            <a:normAutofit/>
          </a:bodyPr>
          <a:lstStyle/>
          <a:p>
            <a:r>
              <a:rPr lang="en-US" sz="2800" dirty="0" smtClean="0"/>
              <a:t>How do you use them?</a:t>
            </a:r>
          </a:p>
          <a:p>
            <a:r>
              <a:rPr lang="en-US" sz="2800" dirty="0" smtClean="0"/>
              <a:t>How often to you use them?</a:t>
            </a:r>
          </a:p>
          <a:p>
            <a:endParaRPr lang="en-US" sz="2800" dirty="0"/>
          </a:p>
        </p:txBody>
      </p:sp>
    </p:spTree>
    <p:extLst>
      <p:ext uri="{BB962C8B-B14F-4D97-AF65-F5344CB8AC3E}">
        <p14:creationId xmlns:p14="http://schemas.microsoft.com/office/powerpoint/2010/main" val="15453222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59678"/>
            <a:ext cx="4233746" cy="4952492"/>
          </a:xfrm>
        </p:spPr>
        <p:txBody>
          <a:bodyPr/>
          <a:lstStyle/>
          <a:p>
            <a:r>
              <a:rPr lang="en-US" dirty="0" smtClean="0"/>
              <a:t>Strategies for Promoting Bilingualism </a:t>
            </a:r>
            <a:endParaRPr lang="en-US" dirty="0"/>
          </a:p>
        </p:txBody>
      </p:sp>
      <p:sp>
        <p:nvSpPr>
          <p:cNvPr id="3" name="Content Placeholder 2"/>
          <p:cNvSpPr>
            <a:spLocks noGrp="1"/>
          </p:cNvSpPr>
          <p:nvPr>
            <p:ph idx="1"/>
          </p:nvPr>
        </p:nvSpPr>
        <p:spPr>
          <a:xfrm>
            <a:off x="5716859" y="559678"/>
            <a:ext cx="6248398" cy="5655156"/>
          </a:xfrm>
        </p:spPr>
        <p:txBody>
          <a:bodyPr/>
          <a:lstStyle/>
          <a:p>
            <a:r>
              <a:rPr lang="en-US" sz="2800" dirty="0" smtClean="0"/>
              <a:t>Set out goals in a founding document </a:t>
            </a:r>
          </a:p>
          <a:p>
            <a:r>
              <a:rPr lang="en-US" sz="2800" dirty="0" smtClean="0"/>
              <a:t>Do what is in your immediate power </a:t>
            </a:r>
          </a:p>
          <a:p>
            <a:r>
              <a:rPr lang="en-US" sz="2800" dirty="0" smtClean="0"/>
              <a:t>Investigate problems as they emerge </a:t>
            </a:r>
          </a:p>
          <a:p>
            <a:r>
              <a:rPr lang="en-US" sz="2800" dirty="0" smtClean="0"/>
              <a:t>Follow up with a report </a:t>
            </a:r>
          </a:p>
          <a:p>
            <a:r>
              <a:rPr lang="en-US" sz="2800" dirty="0" smtClean="0"/>
              <a:t>Take immediate action </a:t>
            </a:r>
          </a:p>
          <a:p>
            <a:r>
              <a:rPr lang="en-US" sz="2800" dirty="0" smtClean="0"/>
              <a:t>Reconfirm your goals </a:t>
            </a:r>
          </a:p>
          <a:p>
            <a:r>
              <a:rPr lang="en-US" sz="2800" dirty="0" smtClean="0"/>
              <a:t>Use encouragement </a:t>
            </a:r>
          </a:p>
          <a:p>
            <a:r>
              <a:rPr lang="en-US" sz="2800" dirty="0" smtClean="0"/>
              <a:t>Legislate change!</a:t>
            </a:r>
          </a:p>
          <a:p>
            <a:endParaRPr lang="en-US" dirty="0"/>
          </a:p>
        </p:txBody>
      </p:sp>
    </p:spTree>
    <p:extLst>
      <p:ext uri="{BB962C8B-B14F-4D97-AF65-F5344CB8AC3E}">
        <p14:creationId xmlns:p14="http://schemas.microsoft.com/office/powerpoint/2010/main" val="15206999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CRTC</a:t>
            </a:r>
            <a:r>
              <a:rPr lang="en-US" dirty="0" smtClean="0"/>
              <a:t>: Successful Promoter of Culture? </a:t>
            </a:r>
            <a:endParaRPr lang="en-US" dirty="0"/>
          </a:p>
        </p:txBody>
      </p:sp>
      <p:sp>
        <p:nvSpPr>
          <p:cNvPr id="3" name="Content Placeholder 2"/>
          <p:cNvSpPr>
            <a:spLocks noGrp="1"/>
          </p:cNvSpPr>
          <p:nvPr>
            <p:ph idx="1"/>
          </p:nvPr>
        </p:nvSpPr>
        <p:spPr/>
        <p:txBody>
          <a:bodyPr>
            <a:normAutofit/>
          </a:bodyPr>
          <a:lstStyle/>
          <a:p>
            <a:r>
              <a:rPr lang="en-US" sz="2800" dirty="0" smtClean="0"/>
              <a:t>CRTC</a:t>
            </a:r>
            <a:r>
              <a:rPr lang="en-US" sz="2800" dirty="0" smtClean="0"/>
              <a:t>: Canadian Radio-television and Telecommunication Commission </a:t>
            </a:r>
          </a:p>
          <a:p>
            <a:r>
              <a:rPr lang="en-US" sz="2800" smtClean="0"/>
              <a:t>The </a:t>
            </a:r>
            <a:r>
              <a:rPr lang="en-US" sz="2800" smtClean="0"/>
              <a:t>CRTC </a:t>
            </a:r>
            <a:r>
              <a:rPr lang="en-US" sz="2800" dirty="0" smtClean="0"/>
              <a:t>set the amount of Canadian content (</a:t>
            </a:r>
            <a:r>
              <a:rPr lang="en-US" sz="2800" dirty="0" err="1" smtClean="0"/>
              <a:t>CanCon</a:t>
            </a:r>
            <a:r>
              <a:rPr lang="en-US" sz="2800" dirty="0" smtClean="0"/>
              <a:t>) that we see on Television </a:t>
            </a:r>
          </a:p>
          <a:p>
            <a:r>
              <a:rPr lang="en-US" sz="2800" dirty="0" smtClean="0"/>
              <a:t>Pro: Gives Canadian Artists exposure </a:t>
            </a:r>
          </a:p>
          <a:p>
            <a:r>
              <a:rPr lang="en-US" sz="2800" dirty="0" smtClean="0"/>
              <a:t>Con: Prevents Canadians from choosing what they want to see.  </a:t>
            </a:r>
          </a:p>
          <a:p>
            <a:endParaRPr lang="en-US" sz="2800" dirty="0"/>
          </a:p>
        </p:txBody>
      </p:sp>
    </p:spTree>
    <p:extLst>
      <p:ext uri="{BB962C8B-B14F-4D97-AF65-F5344CB8AC3E}">
        <p14:creationId xmlns:p14="http://schemas.microsoft.com/office/powerpoint/2010/main" val="6502909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37" y="584097"/>
            <a:ext cx="5995639" cy="4952492"/>
          </a:xfrm>
        </p:spPr>
        <p:txBody>
          <a:bodyPr/>
          <a:lstStyle/>
          <a:p>
            <a:r>
              <a:rPr lang="en-US" dirty="0" smtClean="0"/>
              <a:t>INVESTIGATION: Minority Languages</a:t>
            </a:r>
            <a:endParaRPr lang="en-US" dirty="0"/>
          </a:p>
        </p:txBody>
      </p:sp>
      <p:sp>
        <p:nvSpPr>
          <p:cNvPr id="3" name="Content Placeholder 2"/>
          <p:cNvSpPr>
            <a:spLocks noGrp="1"/>
          </p:cNvSpPr>
          <p:nvPr>
            <p:ph idx="1"/>
          </p:nvPr>
        </p:nvSpPr>
        <p:spPr>
          <a:xfrm>
            <a:off x="7192538" y="584097"/>
            <a:ext cx="4337822" cy="5655156"/>
          </a:xfrm>
        </p:spPr>
        <p:txBody>
          <a:bodyPr>
            <a:normAutofit/>
          </a:bodyPr>
          <a:lstStyle/>
          <a:p>
            <a:r>
              <a:rPr lang="en-US" sz="2800" dirty="0" smtClean="0"/>
              <a:t>Read pages 64-65 </a:t>
            </a:r>
          </a:p>
          <a:p>
            <a:r>
              <a:rPr lang="en-US" sz="2800" dirty="0" smtClean="0"/>
              <a:t>Answer questions 1 and 2</a:t>
            </a:r>
            <a:endParaRPr lang="en-US" sz="2800" dirty="0"/>
          </a:p>
        </p:txBody>
      </p:sp>
    </p:spTree>
    <p:extLst>
      <p:ext uri="{BB962C8B-B14F-4D97-AF65-F5344CB8AC3E}">
        <p14:creationId xmlns:p14="http://schemas.microsoft.com/office/powerpoint/2010/main" val="4980517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79898"/>
            <a:ext cx="12192000" cy="6858000"/>
          </a:xfrm>
          <a:prstGeom prst="rect">
            <a:avLst/>
          </a:prstGeom>
          <a:solidFill>
            <a:schemeClr val="bg1">
              <a:alpha val="0"/>
            </a:schemeClr>
          </a:solidFill>
        </p:spPr>
      </p:pic>
      <p:sp>
        <p:nvSpPr>
          <p:cNvPr id="2" name="Title 1"/>
          <p:cNvSpPr>
            <a:spLocks noGrp="1"/>
          </p:cNvSpPr>
          <p:nvPr>
            <p:ph type="title"/>
          </p:nvPr>
        </p:nvSpPr>
        <p:spPr>
          <a:xfrm>
            <a:off x="3978823" y="2396999"/>
            <a:ext cx="6124182" cy="1059879"/>
          </a:xfrm>
          <a:solidFill>
            <a:schemeClr val="accent1">
              <a:lumMod val="40000"/>
              <a:lumOff val="60000"/>
            </a:schemeClr>
          </a:solidFill>
        </p:spPr>
        <p:txBody>
          <a:bodyPr>
            <a:normAutofit/>
          </a:bodyPr>
          <a:lstStyle/>
          <a:p>
            <a:pPr algn="ctr"/>
            <a:r>
              <a:rPr lang="en-US" dirty="0" smtClean="0">
                <a:solidFill>
                  <a:schemeClr val="bg1"/>
                </a:solidFill>
              </a:rPr>
              <a:t>Social Networks</a:t>
            </a:r>
            <a:endParaRPr lang="en-US" dirty="0">
              <a:solidFill>
                <a:schemeClr val="bg1"/>
              </a:solidFill>
            </a:endParaRPr>
          </a:p>
        </p:txBody>
      </p:sp>
      <p:sp>
        <p:nvSpPr>
          <p:cNvPr id="3" name="Content Placeholder 2"/>
          <p:cNvSpPr>
            <a:spLocks noGrp="1"/>
          </p:cNvSpPr>
          <p:nvPr>
            <p:ph idx="1"/>
          </p:nvPr>
        </p:nvSpPr>
        <p:spPr>
          <a:xfrm>
            <a:off x="838200" y="4713791"/>
            <a:ext cx="10515600" cy="2144209"/>
          </a:xfrm>
          <a:solidFill>
            <a:schemeClr val="accent1">
              <a:lumMod val="40000"/>
              <a:lumOff val="60000"/>
            </a:schemeClr>
          </a:solidFill>
        </p:spPr>
        <p:txBody>
          <a:bodyPr>
            <a:normAutofit/>
          </a:bodyPr>
          <a:lstStyle/>
          <a:p>
            <a:pPr>
              <a:buFont typeface="Wingdings" charset="2"/>
              <a:buChar char="§"/>
            </a:pPr>
            <a:r>
              <a:rPr lang="en-US" dirty="0" smtClean="0">
                <a:solidFill>
                  <a:schemeClr val="tx1"/>
                </a:solidFill>
              </a:rPr>
              <a:t>Anyone watch “The Social Network”?</a:t>
            </a:r>
          </a:p>
          <a:p>
            <a:pPr>
              <a:buFont typeface="Wingdings" charset="2"/>
              <a:buChar char="§"/>
            </a:pPr>
            <a:r>
              <a:rPr lang="en-US" dirty="0" smtClean="0">
                <a:solidFill>
                  <a:schemeClr val="tx1"/>
                </a:solidFill>
              </a:rPr>
              <a:t>Why are websites like Facebook so popular? What do we “get” out of using them so frequently? </a:t>
            </a:r>
          </a:p>
          <a:p>
            <a:pPr>
              <a:buFont typeface="Wingdings" charset="2"/>
              <a:buChar char="§"/>
            </a:pPr>
            <a:r>
              <a:rPr lang="en-US" dirty="0" smtClean="0">
                <a:solidFill>
                  <a:schemeClr val="tx1"/>
                </a:solidFill>
              </a:rPr>
              <a:t>How many hours a day would you say you spend on the computer accessing these social websites?</a:t>
            </a:r>
          </a:p>
        </p:txBody>
      </p:sp>
    </p:spTree>
    <p:extLst>
      <p:ext uri="{BB962C8B-B14F-4D97-AF65-F5344CB8AC3E}">
        <p14:creationId xmlns:p14="http://schemas.microsoft.com/office/powerpoint/2010/main" val="314764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3200" dirty="0"/>
              <a:t>Facebook was created in 2004 by Mark Zuckerberg and is currently the number one social networking site with over 500 million users.  Mark Zuckerberg created Facebook while attending Harvard and it was originally created just for Harvard students but became open to the public completely in 2006. </a:t>
            </a:r>
          </a:p>
          <a:p>
            <a:endParaRPr lang="en-US" dirty="0"/>
          </a:p>
        </p:txBody>
      </p:sp>
      <p:pic>
        <p:nvPicPr>
          <p:cNvPr id="4" name="Picture 3"/>
          <p:cNvPicPr>
            <a:picLocks noChangeAspect="1"/>
          </p:cNvPicPr>
          <p:nvPr/>
        </p:nvPicPr>
        <p:blipFill>
          <a:blip r:embed="rId2"/>
          <a:stretch>
            <a:fillRect/>
          </a:stretch>
        </p:blipFill>
        <p:spPr>
          <a:xfrm>
            <a:off x="652774" y="569066"/>
            <a:ext cx="3392831" cy="1125426"/>
          </a:xfrm>
          <a:prstGeom prst="rect">
            <a:avLst/>
          </a:prstGeom>
        </p:spPr>
      </p:pic>
    </p:spTree>
    <p:extLst>
      <p:ext uri="{BB962C8B-B14F-4D97-AF65-F5344CB8AC3E}">
        <p14:creationId xmlns:p14="http://schemas.microsoft.com/office/powerpoint/2010/main" val="9680683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Networks</a:t>
            </a:r>
            <a:endParaRPr lang="en-US" dirty="0"/>
          </a:p>
        </p:txBody>
      </p:sp>
      <p:sp>
        <p:nvSpPr>
          <p:cNvPr id="3" name="Content Placeholder 2"/>
          <p:cNvSpPr>
            <a:spLocks noGrp="1"/>
          </p:cNvSpPr>
          <p:nvPr>
            <p:ph idx="1"/>
          </p:nvPr>
        </p:nvSpPr>
        <p:spPr/>
        <p:txBody>
          <a:bodyPr>
            <a:normAutofit lnSpcReduction="10000"/>
          </a:bodyPr>
          <a:lstStyle/>
          <a:p>
            <a:r>
              <a:rPr lang="en-US" sz="2800" u="sng" dirty="0" smtClean="0">
                <a:hlinkClick r:id="rId2"/>
              </a:rPr>
              <a:t>http://www.youtube.com/watch?v=r0h0LlCu8Ks</a:t>
            </a:r>
            <a:endParaRPr lang="en-US" sz="2800" dirty="0" smtClean="0"/>
          </a:p>
          <a:p>
            <a:r>
              <a:rPr lang="en-US" sz="2800" dirty="0" smtClean="0"/>
              <a:t>Does Seth Godin make a good point about online social networking? </a:t>
            </a:r>
          </a:p>
          <a:p>
            <a:r>
              <a:rPr lang="en-US" sz="2800" dirty="0" smtClean="0"/>
              <a:t>Is it common to have real life interactions with people you only know online? </a:t>
            </a:r>
          </a:p>
          <a:p>
            <a:r>
              <a:rPr lang="en-US" sz="2800" dirty="0" smtClean="0"/>
              <a:t>Is it more a boost of ego, or do you really feel connected to people while online or connected to an online community? </a:t>
            </a:r>
          </a:p>
          <a:p>
            <a:endParaRPr lang="en-US" dirty="0"/>
          </a:p>
        </p:txBody>
      </p:sp>
    </p:spTree>
    <p:extLst>
      <p:ext uri="{BB962C8B-B14F-4D97-AF65-F5344CB8AC3E}">
        <p14:creationId xmlns:p14="http://schemas.microsoft.com/office/powerpoint/2010/main" val="8135588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Twitter</a:t>
            </a:r>
            <a:endParaRPr lang="en-US" dirty="0"/>
          </a:p>
        </p:txBody>
      </p:sp>
      <p:sp>
        <p:nvSpPr>
          <p:cNvPr id="3" name="Content Placeholder 2"/>
          <p:cNvSpPr>
            <a:spLocks noGrp="1"/>
          </p:cNvSpPr>
          <p:nvPr>
            <p:ph idx="1"/>
          </p:nvPr>
        </p:nvSpPr>
        <p:spPr/>
        <p:txBody>
          <a:bodyPr/>
          <a:lstStyle/>
          <a:p>
            <a:r>
              <a:rPr lang="en-US" sz="3200" dirty="0" smtClean="0">
                <a:hlinkClick r:id="rId2"/>
              </a:rPr>
              <a:t>https://www.youtube.com/watch?v=rIpD7hfffQo</a:t>
            </a:r>
            <a:endParaRPr lang="en-US" sz="3200" dirty="0" smtClean="0"/>
          </a:p>
          <a:p>
            <a:r>
              <a:rPr lang="en-US" sz="3200" dirty="0" smtClean="0"/>
              <a:t>What did you like/dislike about this video? </a:t>
            </a:r>
          </a:p>
          <a:p>
            <a:endParaRPr lang="en-US" dirty="0" smtClean="0"/>
          </a:p>
          <a:p>
            <a:endParaRPr lang="en-US" dirty="0"/>
          </a:p>
        </p:txBody>
      </p:sp>
      <p:pic>
        <p:nvPicPr>
          <p:cNvPr id="4" name="Picture 3"/>
          <p:cNvPicPr>
            <a:picLocks noChangeAspect="1"/>
          </p:cNvPicPr>
          <p:nvPr/>
        </p:nvPicPr>
        <p:blipFill>
          <a:blip r:embed="rId3"/>
          <a:stretch>
            <a:fillRect/>
          </a:stretch>
        </p:blipFill>
        <p:spPr>
          <a:xfrm>
            <a:off x="0" y="0"/>
            <a:ext cx="1550013" cy="1550013"/>
          </a:xfrm>
          <a:prstGeom prst="rect">
            <a:avLst/>
          </a:prstGeom>
        </p:spPr>
      </p:pic>
      <p:pic>
        <p:nvPicPr>
          <p:cNvPr id="5" name="Picture 4"/>
          <p:cNvPicPr>
            <a:picLocks noChangeAspect="1"/>
          </p:cNvPicPr>
          <p:nvPr/>
        </p:nvPicPr>
        <p:blipFill>
          <a:blip r:embed="rId3"/>
          <a:stretch>
            <a:fillRect/>
          </a:stretch>
        </p:blipFill>
        <p:spPr>
          <a:xfrm>
            <a:off x="10578793" y="5307987"/>
            <a:ext cx="1550013" cy="1550013"/>
          </a:xfrm>
          <a:prstGeom prst="rect">
            <a:avLst/>
          </a:prstGeom>
        </p:spPr>
      </p:pic>
    </p:spTree>
    <p:extLst>
      <p:ext uri="{BB962C8B-B14F-4D97-AF65-F5344CB8AC3E}">
        <p14:creationId xmlns:p14="http://schemas.microsoft.com/office/powerpoint/2010/main" val="14300247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Twitter</a:t>
            </a:r>
            <a:endParaRPr lang="en-US" dirty="0"/>
          </a:p>
        </p:txBody>
      </p:sp>
      <p:sp>
        <p:nvSpPr>
          <p:cNvPr id="3" name="Content Placeholder 2"/>
          <p:cNvSpPr>
            <a:spLocks noGrp="1"/>
          </p:cNvSpPr>
          <p:nvPr>
            <p:ph idx="1"/>
          </p:nvPr>
        </p:nvSpPr>
        <p:spPr/>
        <p:txBody>
          <a:bodyPr>
            <a:normAutofit fontScale="92500" lnSpcReduction="10000"/>
          </a:bodyPr>
          <a:lstStyle/>
          <a:p>
            <a:r>
              <a:rPr lang="en-US" sz="3600" dirty="0" smtClean="0"/>
              <a:t>Twitter was launched by Jack Dorsey in 2006 and it is a microblog that limits posts to 140 characters.  It is important to understand how to use twitter because it not only acts as a portal for you to keep up with your friends, but it also acts as a real-time search engine covering millions of topics. </a:t>
            </a:r>
          </a:p>
          <a:p>
            <a:endParaRPr lang="en-US" dirty="0"/>
          </a:p>
        </p:txBody>
      </p:sp>
      <p:pic>
        <p:nvPicPr>
          <p:cNvPr id="4" name="Picture 3"/>
          <p:cNvPicPr>
            <a:picLocks noChangeAspect="1"/>
          </p:cNvPicPr>
          <p:nvPr/>
        </p:nvPicPr>
        <p:blipFill>
          <a:blip r:embed="rId2"/>
          <a:stretch>
            <a:fillRect/>
          </a:stretch>
        </p:blipFill>
        <p:spPr>
          <a:xfrm>
            <a:off x="0" y="0"/>
            <a:ext cx="1550013" cy="1550013"/>
          </a:xfrm>
          <a:prstGeom prst="rect">
            <a:avLst/>
          </a:prstGeom>
        </p:spPr>
      </p:pic>
      <p:pic>
        <p:nvPicPr>
          <p:cNvPr id="5" name="Picture 4"/>
          <p:cNvPicPr>
            <a:picLocks noChangeAspect="1"/>
          </p:cNvPicPr>
          <p:nvPr/>
        </p:nvPicPr>
        <p:blipFill>
          <a:blip r:embed="rId2"/>
          <a:stretch>
            <a:fillRect/>
          </a:stretch>
        </p:blipFill>
        <p:spPr>
          <a:xfrm>
            <a:off x="10578793" y="5307987"/>
            <a:ext cx="1550013" cy="1550013"/>
          </a:xfrm>
          <a:prstGeom prst="rect">
            <a:avLst/>
          </a:prstGeom>
        </p:spPr>
      </p:pic>
    </p:spTree>
    <p:extLst>
      <p:ext uri="{BB962C8B-B14F-4D97-AF65-F5344CB8AC3E}">
        <p14:creationId xmlns:p14="http://schemas.microsoft.com/office/powerpoint/2010/main" val="21361172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Media</a:t>
            </a:r>
            <a:endParaRPr lang="en-US" dirty="0"/>
          </a:p>
        </p:txBody>
      </p:sp>
      <p:sp>
        <p:nvSpPr>
          <p:cNvPr id="3" name="Content Placeholder 2"/>
          <p:cNvSpPr>
            <a:spLocks noGrp="1"/>
          </p:cNvSpPr>
          <p:nvPr>
            <p:ph idx="1"/>
          </p:nvPr>
        </p:nvSpPr>
        <p:spPr/>
        <p:txBody>
          <a:bodyPr/>
          <a:lstStyle/>
          <a:p>
            <a:r>
              <a:rPr lang="en-US" sz="3200" dirty="0" smtClean="0"/>
              <a:t>What are some examples of Media Transnationals? </a:t>
            </a:r>
            <a:endParaRPr lang="en-US" sz="3200" dirty="0"/>
          </a:p>
          <a:p>
            <a:endParaRPr lang="en-US" sz="3200" dirty="0" smtClean="0"/>
          </a:p>
          <a:p>
            <a:r>
              <a:rPr lang="en-US" sz="3200" dirty="0" smtClean="0"/>
              <a:t>Where do you gain access to a lot of your entertainment/news? </a:t>
            </a:r>
          </a:p>
          <a:p>
            <a:endParaRPr lang="en-US" dirty="0"/>
          </a:p>
        </p:txBody>
      </p:sp>
    </p:spTree>
    <p:extLst>
      <p:ext uri="{BB962C8B-B14F-4D97-AF65-F5344CB8AC3E}">
        <p14:creationId xmlns:p14="http://schemas.microsoft.com/office/powerpoint/2010/main" val="9871238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Media Transnationals </a:t>
            </a:r>
            <a:endParaRPr lang="en-US" dirty="0"/>
          </a:p>
        </p:txBody>
      </p:sp>
      <p:sp>
        <p:nvSpPr>
          <p:cNvPr id="3" name="Content Placeholder 2"/>
          <p:cNvSpPr>
            <a:spLocks noGrp="1"/>
          </p:cNvSpPr>
          <p:nvPr>
            <p:ph idx="1"/>
          </p:nvPr>
        </p:nvSpPr>
        <p:spPr>
          <a:xfrm>
            <a:off x="5132181" y="1292571"/>
            <a:ext cx="6248398" cy="5655156"/>
          </a:xfrm>
        </p:spPr>
        <p:txBody>
          <a:bodyPr>
            <a:normAutofit fontScale="85000" lnSpcReduction="10000"/>
          </a:bodyPr>
          <a:lstStyle/>
          <a:p>
            <a:r>
              <a:rPr lang="en-US" sz="3200" dirty="0" smtClean="0"/>
              <a:t>Movies, video games, MP3 downloads, magazines, theme parks…</a:t>
            </a:r>
          </a:p>
          <a:p>
            <a:endParaRPr lang="en-US" sz="3200" dirty="0" smtClean="0"/>
          </a:p>
          <a:p>
            <a:endParaRPr lang="en-US" sz="3200" dirty="0"/>
          </a:p>
          <a:p>
            <a:endParaRPr lang="en-US" sz="3200" dirty="0" smtClean="0"/>
          </a:p>
          <a:p>
            <a:endParaRPr lang="en-US" sz="3200" dirty="0" smtClean="0"/>
          </a:p>
          <a:p>
            <a:r>
              <a:rPr lang="en-US" sz="3200" dirty="0" smtClean="0"/>
              <a:t>Media Consolidations: Media companies merging into media transnationals </a:t>
            </a:r>
          </a:p>
          <a:p>
            <a:pPr lvl="1"/>
            <a:r>
              <a:rPr lang="en-US" sz="3200" dirty="0" smtClean="0"/>
              <a:t>i.e. HBO is owned by AOL/Time Warner. </a:t>
            </a:r>
          </a:p>
          <a:p>
            <a:endParaRPr lang="en-US" dirty="0"/>
          </a:p>
        </p:txBody>
      </p:sp>
      <p:pic>
        <p:nvPicPr>
          <p:cNvPr id="4" name="Picture 3"/>
          <p:cNvPicPr>
            <a:picLocks noChangeAspect="1"/>
          </p:cNvPicPr>
          <p:nvPr/>
        </p:nvPicPr>
        <p:blipFill>
          <a:blip r:embed="rId2"/>
          <a:stretch>
            <a:fillRect/>
          </a:stretch>
        </p:blipFill>
        <p:spPr>
          <a:xfrm>
            <a:off x="10679073" y="141982"/>
            <a:ext cx="1349453" cy="1136381"/>
          </a:xfrm>
          <a:prstGeom prst="rect">
            <a:avLst/>
          </a:prstGeom>
        </p:spPr>
      </p:pic>
      <p:pic>
        <p:nvPicPr>
          <p:cNvPr id="5" name="Picture 4"/>
          <p:cNvPicPr>
            <a:picLocks noChangeAspect="1"/>
          </p:cNvPicPr>
          <p:nvPr/>
        </p:nvPicPr>
        <p:blipFill>
          <a:blip r:embed="rId3"/>
          <a:stretch>
            <a:fillRect/>
          </a:stretch>
        </p:blipFill>
        <p:spPr>
          <a:xfrm>
            <a:off x="2064905" y="2565139"/>
            <a:ext cx="1386283" cy="1039712"/>
          </a:xfrm>
          <a:prstGeom prst="rect">
            <a:avLst/>
          </a:prstGeom>
        </p:spPr>
      </p:pic>
      <p:pic>
        <p:nvPicPr>
          <p:cNvPr id="6" name="Picture 5"/>
          <p:cNvPicPr>
            <a:picLocks noChangeAspect="1"/>
          </p:cNvPicPr>
          <p:nvPr/>
        </p:nvPicPr>
        <p:blipFill>
          <a:blip r:embed="rId4"/>
          <a:stretch>
            <a:fillRect/>
          </a:stretch>
        </p:blipFill>
        <p:spPr>
          <a:xfrm>
            <a:off x="8698036" y="141982"/>
            <a:ext cx="947404" cy="814971"/>
          </a:xfrm>
          <a:prstGeom prst="rect">
            <a:avLst/>
          </a:prstGeom>
        </p:spPr>
      </p:pic>
      <p:pic>
        <p:nvPicPr>
          <p:cNvPr id="7" name="Picture 6"/>
          <p:cNvPicPr>
            <a:picLocks noChangeAspect="1"/>
          </p:cNvPicPr>
          <p:nvPr/>
        </p:nvPicPr>
        <p:blipFill>
          <a:blip r:embed="rId5"/>
          <a:stretch>
            <a:fillRect/>
          </a:stretch>
        </p:blipFill>
        <p:spPr>
          <a:xfrm>
            <a:off x="159913" y="4142166"/>
            <a:ext cx="1885130" cy="1885130"/>
          </a:xfrm>
          <a:prstGeom prst="rect">
            <a:avLst/>
          </a:prstGeom>
        </p:spPr>
      </p:pic>
      <p:pic>
        <p:nvPicPr>
          <p:cNvPr id="8" name="Picture 7"/>
          <p:cNvPicPr>
            <a:picLocks noChangeAspect="1"/>
          </p:cNvPicPr>
          <p:nvPr/>
        </p:nvPicPr>
        <p:blipFill>
          <a:blip r:embed="rId6"/>
          <a:stretch>
            <a:fillRect/>
          </a:stretch>
        </p:blipFill>
        <p:spPr>
          <a:xfrm>
            <a:off x="9358568" y="2560077"/>
            <a:ext cx="2137527" cy="1636337"/>
          </a:xfrm>
          <a:prstGeom prst="rect">
            <a:avLst/>
          </a:prstGeom>
        </p:spPr>
      </p:pic>
      <p:pic>
        <p:nvPicPr>
          <p:cNvPr id="9" name="Picture 8"/>
          <p:cNvPicPr>
            <a:picLocks noChangeAspect="1"/>
          </p:cNvPicPr>
          <p:nvPr/>
        </p:nvPicPr>
        <p:blipFill>
          <a:blip r:embed="rId7"/>
          <a:stretch>
            <a:fillRect/>
          </a:stretch>
        </p:blipFill>
        <p:spPr>
          <a:xfrm>
            <a:off x="5898811" y="2622885"/>
            <a:ext cx="1628000" cy="1628000"/>
          </a:xfrm>
          <a:prstGeom prst="rect">
            <a:avLst/>
          </a:prstGeom>
        </p:spPr>
      </p:pic>
      <p:pic>
        <p:nvPicPr>
          <p:cNvPr id="10" name="Picture 9"/>
          <p:cNvPicPr>
            <a:picLocks noChangeAspect="1"/>
          </p:cNvPicPr>
          <p:nvPr/>
        </p:nvPicPr>
        <p:blipFill>
          <a:blip r:embed="rId8"/>
          <a:stretch>
            <a:fillRect/>
          </a:stretch>
        </p:blipFill>
        <p:spPr>
          <a:xfrm>
            <a:off x="5631169" y="78469"/>
            <a:ext cx="1700034" cy="1174086"/>
          </a:xfrm>
          <a:prstGeom prst="rect">
            <a:avLst/>
          </a:prstGeom>
        </p:spPr>
      </p:pic>
      <p:pic>
        <p:nvPicPr>
          <p:cNvPr id="11" name="Picture 10"/>
          <p:cNvPicPr>
            <a:picLocks noChangeAspect="1"/>
          </p:cNvPicPr>
          <p:nvPr/>
        </p:nvPicPr>
        <p:blipFill>
          <a:blip r:embed="rId9"/>
          <a:stretch>
            <a:fillRect/>
          </a:stretch>
        </p:blipFill>
        <p:spPr>
          <a:xfrm>
            <a:off x="3525693" y="4495450"/>
            <a:ext cx="1490972" cy="1249418"/>
          </a:xfrm>
          <a:prstGeom prst="rect">
            <a:avLst/>
          </a:prstGeom>
        </p:spPr>
      </p:pic>
    </p:spTree>
    <p:extLst>
      <p:ext uri="{BB962C8B-B14F-4D97-AF65-F5344CB8AC3E}">
        <p14:creationId xmlns:p14="http://schemas.microsoft.com/office/powerpoint/2010/main" val="1110644933"/>
      </p:ext>
    </p:extLst>
  </p:cSld>
  <p:clrMapOvr>
    <a:masterClrMapping/>
  </p:clrMapOvr>
  <p:timing>
    <p:tnLst>
      <p:par>
        <p:cTn id="1" dur="indefinite" restart="never" nodeType="tmRoot"/>
      </p:par>
    </p:tnLst>
  </p:timing>
</p:sld>
</file>

<file path=ppt/theme/theme1.xml><?xml version="1.0" encoding="utf-8"?>
<a:theme xmlns:a="http://schemas.openxmlformats.org/drawingml/2006/main" name="Headlines">
  <a:themeElements>
    <a:clrScheme name="Headlines">
      <a:dk1>
        <a:sysClr val="windowText" lastClr="000000"/>
      </a:dk1>
      <a:lt1>
        <a:sysClr val="window" lastClr="FFFFFF"/>
      </a:lt1>
      <a:dk2>
        <a:srgbClr val="1B2135"/>
      </a:dk2>
      <a:lt2>
        <a:srgbClr val="F4EFDF"/>
      </a:lt2>
      <a:accent1>
        <a:srgbClr val="33A485"/>
      </a:accent1>
      <a:accent2>
        <a:srgbClr val="EC6E39"/>
      </a:accent2>
      <a:accent3>
        <a:srgbClr val="D5A52C"/>
      </a:accent3>
      <a:accent4>
        <a:srgbClr val="909081"/>
      </a:accent4>
      <a:accent5>
        <a:srgbClr val="3BA1C1"/>
      </a:accent5>
      <a:accent6>
        <a:srgbClr val="916A8C"/>
      </a:accent6>
      <a:hlink>
        <a:srgbClr val="3BA1C1"/>
      </a:hlink>
      <a:folHlink>
        <a:srgbClr val="916A8C"/>
      </a:folHlink>
    </a:clrScheme>
    <a:fontScheme name="Headlines">
      <a:majorFont>
        <a:latin typeface="Century Schoolbook" panose="02040604050505020304"/>
        <a:ea typeface=""/>
        <a:cs typeface=""/>
      </a:majorFont>
      <a:minorFont>
        <a:latin typeface="Corbel" panose="020B0503020204020204"/>
        <a:ea typeface=""/>
        <a:cs typeface=""/>
      </a:minorFont>
    </a:fontScheme>
    <a:fmtScheme name="Headlines">
      <a:fillStyleLst>
        <a:solidFill>
          <a:schemeClr val="phClr"/>
        </a:solidFill>
        <a:solidFill>
          <a:schemeClr val="phClr">
            <a:tint val="67000"/>
            <a:satMod val="105000"/>
          </a:schemeClr>
        </a:solidFill>
        <a:gradFill rotWithShape="1">
          <a:gsLst>
            <a:gs pos="0">
              <a:schemeClr val="phClr">
                <a:tint val="100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6350" cap="flat" cmpd="sng" algn="in">
          <a:solidFill>
            <a:schemeClr val="phClr"/>
          </a:solidFill>
          <a:prstDash val="solid"/>
        </a:ln>
        <a:ln w="12700" cap="flat" cmpd="sng" algn="in">
          <a:solidFill>
            <a:schemeClr val="phClr"/>
          </a:solidFill>
          <a:prstDash val="solid"/>
        </a:ln>
        <a:ln w="19050" cap="flat" cmpd="sng" algn="in">
          <a:solidFill>
            <a:schemeClr val="phClr">
              <a:satMod val="150000"/>
            </a:schemeClr>
          </a:solidFill>
          <a:prstDash val="solid"/>
        </a:ln>
      </a:lnStyleLst>
      <a:effectStyleLst>
        <a:effectStyle>
          <a:effectLst/>
        </a:effectStyle>
        <a:effectStyle>
          <a:effectLst/>
        </a:effectStyle>
        <a:effectStyle>
          <a:effectLst>
            <a:innerShdw blurRad="88900" dist="25400" dir="10800000">
              <a:srgbClr val="000000">
                <a:alpha val="25000"/>
              </a:srgbClr>
            </a:innerShdw>
            <a:outerShdw blurRad="25400" dist="25400" dir="5400000" rotWithShape="0">
              <a:srgbClr val="FFFFFF">
                <a:alpha val="1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adlines" id="{3841520A-25F2-4EB8-BE4C-611DB5ABEED9}" vid="{0A845BBA-79DB-48B1-B20E-7DB1D9224837}"/>
    </a:ext>
  </a:extLst>
</a:theme>
</file>

<file path=docProps/app.xml><?xml version="1.0" encoding="utf-8"?>
<Properties xmlns="http://schemas.openxmlformats.org/officeDocument/2006/extended-properties" xmlns:vt="http://schemas.openxmlformats.org/officeDocument/2006/docPropsVTypes">
  <Template>Headlines</Template>
  <TotalTime>133</TotalTime>
  <Words>790</Words>
  <Application>Microsoft Macintosh PowerPoint</Application>
  <PresentationFormat>Widescreen</PresentationFormat>
  <Paragraphs>95</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Century Schoolbook</vt:lpstr>
      <vt:lpstr>Corbel</vt:lpstr>
      <vt:lpstr>Wingdings</vt:lpstr>
      <vt:lpstr>Arial</vt:lpstr>
      <vt:lpstr>Headlines</vt:lpstr>
      <vt:lpstr>Chapter 3: Technologies &amp; Promotion of culture in a Globalizing World </vt:lpstr>
      <vt:lpstr>What SOCIAL NETWORKING sites do you use?</vt:lpstr>
      <vt:lpstr>Social Networks</vt:lpstr>
      <vt:lpstr>PowerPoint Presentation</vt:lpstr>
      <vt:lpstr>Social Networks</vt:lpstr>
      <vt:lpstr>Twitter</vt:lpstr>
      <vt:lpstr>Twitter</vt:lpstr>
      <vt:lpstr>The Media</vt:lpstr>
      <vt:lpstr>Media Transnationals </vt:lpstr>
      <vt:lpstr>What are some Advantages &amp; Disadvantages of Transnationals?</vt:lpstr>
      <vt:lpstr>Advantages of Transnationals</vt:lpstr>
      <vt:lpstr>Disadvantages of Transnationals </vt:lpstr>
      <vt:lpstr>Universalization of Popular Culture and Hybridization</vt:lpstr>
      <vt:lpstr>How do media and communications technologies affect identity? </vt:lpstr>
      <vt:lpstr>Canadian Film </vt:lpstr>
      <vt:lpstr>Canadian Film </vt:lpstr>
      <vt:lpstr>Canadian Broadcasting</vt:lpstr>
      <vt:lpstr>Canadian Film</vt:lpstr>
      <vt:lpstr>Diverse Cultures Use Communications Technology</vt:lpstr>
      <vt:lpstr>Strategies for Promoting Bilingualism </vt:lpstr>
      <vt:lpstr>CRTC: Successful Promoter of Culture? </vt:lpstr>
      <vt:lpstr>INVESTIGATION: Minority Languages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3: Technologies &amp; Promotion of culture in a Globalizing World </dc:title>
  <dc:creator>Eman El Kadri</dc:creator>
  <cp:lastModifiedBy>Eman El Kadri</cp:lastModifiedBy>
  <cp:revision>15</cp:revision>
  <dcterms:created xsi:type="dcterms:W3CDTF">2016-02-07T22:12:14Z</dcterms:created>
  <dcterms:modified xsi:type="dcterms:W3CDTF">2016-02-11T14:47:35Z</dcterms:modified>
</cp:coreProperties>
</file>